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4"/>
    <p:sldMasterId id="2147483767" r:id="rId5"/>
  </p:sldMasterIdLst>
  <p:notesMasterIdLst>
    <p:notesMasterId r:id="rId51"/>
  </p:notesMasterIdLst>
  <p:handoutMasterIdLst>
    <p:handoutMasterId r:id="rId52"/>
  </p:handoutMasterIdLst>
  <p:sldIdLst>
    <p:sldId id="328" r:id="rId6"/>
    <p:sldId id="258" r:id="rId7"/>
    <p:sldId id="259" r:id="rId8"/>
    <p:sldId id="260" r:id="rId9"/>
    <p:sldId id="290" r:id="rId10"/>
    <p:sldId id="291" r:id="rId11"/>
    <p:sldId id="261" r:id="rId12"/>
    <p:sldId id="292" r:id="rId13"/>
    <p:sldId id="293" r:id="rId14"/>
    <p:sldId id="264" r:id="rId15"/>
    <p:sldId id="294" r:id="rId16"/>
    <p:sldId id="295" r:id="rId17"/>
    <p:sldId id="296" r:id="rId18"/>
    <p:sldId id="297" r:id="rId19"/>
    <p:sldId id="298" r:id="rId20"/>
    <p:sldId id="299" r:id="rId21"/>
    <p:sldId id="300" r:id="rId22"/>
    <p:sldId id="301" r:id="rId23"/>
    <p:sldId id="265" r:id="rId24"/>
    <p:sldId id="287" r:id="rId25"/>
    <p:sldId id="288" r:id="rId26"/>
    <p:sldId id="302" r:id="rId27"/>
    <p:sldId id="303" r:id="rId28"/>
    <p:sldId id="304" r:id="rId29"/>
    <p:sldId id="305" r:id="rId30"/>
    <p:sldId id="306" r:id="rId31"/>
    <p:sldId id="307" r:id="rId32"/>
    <p:sldId id="327" r:id="rId33"/>
    <p:sldId id="309" r:id="rId34"/>
    <p:sldId id="310" r:id="rId35"/>
    <p:sldId id="311" r:id="rId36"/>
    <p:sldId id="312" r:id="rId37"/>
    <p:sldId id="313" r:id="rId38"/>
    <p:sldId id="314" r:id="rId39"/>
    <p:sldId id="315" r:id="rId40"/>
    <p:sldId id="316" r:id="rId41"/>
    <p:sldId id="317" r:id="rId42"/>
    <p:sldId id="318" r:id="rId43"/>
    <p:sldId id="319" r:id="rId44"/>
    <p:sldId id="320" r:id="rId45"/>
    <p:sldId id="321" r:id="rId46"/>
    <p:sldId id="322" r:id="rId47"/>
    <p:sldId id="323" r:id="rId48"/>
    <p:sldId id="324" r:id="rId49"/>
    <p:sldId id="325" r:id="rId50"/>
  </p:sldIdLst>
  <p:sldSz cx="12192000" cy="6858000"/>
  <p:notesSz cx="6858000" cy="9144000"/>
  <p:custDataLst>
    <p:tags r:id="rId53"/>
  </p:custDataLst>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 id="2" name="N Williams" initials="NW" lastIdx="1" clrIdx="1">
    <p:extLst>
      <p:ext uri="{19B8F6BF-5375-455C-9EA6-DF929625EA0E}">
        <p15:presenceInfo xmlns:p15="http://schemas.microsoft.com/office/powerpoint/2012/main" userId="N William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78"/>
    <a:srgbClr val="343F52"/>
    <a:srgbClr val="000000"/>
    <a:srgbClr val="003865"/>
    <a:srgbClr val="343F3D"/>
    <a:srgbClr val="F2F2F2"/>
    <a:srgbClr val="0098D4"/>
    <a:srgbClr val="006298"/>
    <a:srgbClr val="FF6300"/>
    <a:srgbClr val="E925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6" autoAdjust="0"/>
    <p:restoredTop sz="82314" autoAdjust="0"/>
  </p:normalViewPr>
  <p:slideViewPr>
    <p:cSldViewPr snapToGrid="0" snapToObjects="1">
      <p:cViewPr varScale="1">
        <p:scale>
          <a:sx n="56" d="100"/>
          <a:sy n="56" d="100"/>
        </p:scale>
        <p:origin x="508" y="40"/>
      </p:cViewPr>
      <p:guideLst/>
    </p:cSldViewPr>
  </p:slideViewPr>
  <p:outlineViewPr>
    <p:cViewPr>
      <p:scale>
        <a:sx n="33" d="100"/>
        <a:sy n="33" d="100"/>
      </p:scale>
      <p:origin x="0" y="-20560"/>
    </p:cViewPr>
  </p:outlineViewPr>
  <p:notesTextViewPr>
    <p:cViewPr>
      <p:scale>
        <a:sx n="100" d="100"/>
        <a:sy n="100" d="100"/>
      </p:scale>
      <p:origin x="0" y="0"/>
    </p:cViewPr>
  </p:notesTextViewPr>
  <p:sorterViewPr>
    <p:cViewPr>
      <p:scale>
        <a:sx n="100" d="100"/>
        <a:sy n="100" d="100"/>
      </p:scale>
      <p:origin x="0" y="-960"/>
    </p:cViewPr>
  </p:sorterViewPr>
  <p:notesViewPr>
    <p:cSldViewPr snapToGrid="0" snapToObjects="1">
      <p:cViewPr varScale="1">
        <p:scale>
          <a:sx n="63" d="100"/>
          <a:sy n="63" d="100"/>
        </p:scale>
        <p:origin x="2179"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28.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075504" y="8685213"/>
            <a:ext cx="646682" cy="458787"/>
          </a:xfrm>
          <a:prstGeom prst="rect">
            <a:avLst/>
          </a:prstGeom>
        </p:spPr>
        <p:txBody>
          <a:bodyPr vert="horz" lIns="91440" tIns="45720" rIns="91440" bIns="45720" rtlCol="0" anchor="b"/>
          <a:lstStyle>
            <a:lvl1pPr algn="r">
              <a:defRPr sz="1200"/>
            </a:lvl1pPr>
          </a:lstStyle>
          <a:p>
            <a:fld id="{6767803E-66EE-42CE-8DFB-98553954E472}" type="slidenum">
              <a:rPr lang="en-US" sz="1000" smtClean="0">
                <a:solidFill>
                  <a:schemeClr val="bg1">
                    <a:lumMod val="50000"/>
                  </a:schemeClr>
                </a:solidFill>
                <a:latin typeface="Arial" panose="020B0604020202020204" pitchFamily="34" charset="0"/>
                <a:cs typeface="Arial" panose="020B0604020202020204" pitchFamily="34" charset="0"/>
              </a:rPr>
              <a:t>‹#›</a:t>
            </a:fld>
            <a:endParaRPr lang="en-US" sz="1000" dirty="0">
              <a:solidFill>
                <a:schemeClr val="bg1">
                  <a:lumMod val="50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55392BA-16D5-4BCB-8BB3-D7B53B67DB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4311" y="155512"/>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947FD3A-2300-48D5-81E3-9406328116EE}"/>
              </a:ext>
            </a:extLst>
          </p:cNvPr>
          <p:cNvSpPr txBox="1"/>
          <p:nvPr/>
        </p:nvSpPr>
        <p:spPr>
          <a:xfrm>
            <a:off x="135896" y="8922557"/>
            <a:ext cx="6262949" cy="200055"/>
          </a:xfrm>
          <a:prstGeom prst="rect">
            <a:avLst/>
          </a:prstGeom>
          <a:noFill/>
        </p:spPr>
        <p:txBody>
          <a:bodyPr wrap="square" rtlCol="0">
            <a:spAutoFit/>
          </a:bodyPr>
          <a:lstStyle/>
          <a:p>
            <a:pPr algn="ctr"/>
            <a:r>
              <a:rPr lang="en-US" sz="700" dirty="0">
                <a:solidFill>
                  <a:schemeClr val="bg1">
                    <a:lumMod val="50000"/>
                  </a:schemeClr>
                </a:solidFill>
                <a:latin typeface="Arial" panose="020B0604020202020204" pitchFamily="34" charset="0"/>
                <a:cs typeface="Arial" panose="020B0604020202020204" pitchFamily="34" charset="0"/>
              </a:rPr>
              <a:t>©2019</a:t>
            </a:r>
            <a:r>
              <a:rPr lang="en-US" sz="700" baseline="0" dirty="0">
                <a:solidFill>
                  <a:schemeClr val="bg1">
                    <a:lumMod val="50000"/>
                  </a:schemeClr>
                </a:solidFill>
                <a:latin typeface="Arial" panose="020B0604020202020204" pitchFamily="34" charset="0"/>
                <a:cs typeface="Arial" panose="020B0604020202020204" pitchFamily="34" charset="0"/>
              </a:rPr>
              <a:t> </a:t>
            </a:r>
            <a:r>
              <a:rPr lang="en-US" sz="700" dirty="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 a publicly accessible website, in whole or in part.</a:t>
            </a:r>
          </a:p>
        </p:txBody>
      </p:sp>
    </p:spTree>
    <p:custDataLst>
      <p:tags r:id="rId2"/>
    </p:custDataLst>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630237"/>
            <a:ext cx="3778647" cy="2125489"/>
          </a:xfrm>
          <a:prstGeom prst="rect">
            <a:avLst/>
          </a:prstGeom>
          <a:noFill/>
          <a:ln w="12700">
            <a:solidFill>
              <a:schemeClr val="bg1">
                <a:lumMod val="65000"/>
              </a:schemeClr>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2993721"/>
            <a:ext cx="5486400" cy="5520042"/>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6063017" y="8685213"/>
            <a:ext cx="684212" cy="458787"/>
          </a:xfrm>
          <a:prstGeom prst="rect">
            <a:avLst/>
          </a:prstGeom>
        </p:spPr>
        <p:txBody>
          <a:bodyPr vert="horz" lIns="91440" tIns="45720" rIns="91440" bIns="45720" rtlCol="0" anchor="b"/>
          <a:lstStyle>
            <a:lvl1pPr algn="r" eaLnBrk="1" fontAlgn="auto" hangingPunct="1">
              <a:spcBef>
                <a:spcPts val="0"/>
              </a:spcBef>
              <a:spcAft>
                <a:spcPts val="0"/>
              </a:spcAft>
              <a:defRPr sz="1000">
                <a:solidFill>
                  <a:schemeClr val="bg1">
                    <a:lumMod val="50000"/>
                  </a:schemeClr>
                </a:solidFill>
                <a:latin typeface="Arial" panose="020B0604020202020204" pitchFamily="34" charset="0"/>
                <a:cs typeface="Arial" panose="020B0604020202020204" pitchFamily="34" charset="0"/>
              </a:defRPr>
            </a:lvl1pPr>
          </a:lstStyle>
          <a:p>
            <a:pPr>
              <a:defRPr/>
            </a:pPr>
            <a:fld id="{91CAE60C-72A0-D14D-8733-C13212F694AD}" type="slidenum">
              <a:rPr lang="en-US" smtClean="0"/>
              <a:pPr>
                <a:defRPr/>
              </a:pPr>
              <a:t>‹#›</a:t>
            </a:fld>
            <a:endParaRPr lang="en-US" dirty="0"/>
          </a:p>
        </p:txBody>
      </p:sp>
      <p:pic>
        <p:nvPicPr>
          <p:cNvPr id="8" name="Picture 7">
            <a:extLst>
              <a:ext uri="{FF2B5EF4-FFF2-40B4-BE49-F238E27FC236}">
                <a16:creationId xmlns:a16="http://schemas.microsoft.com/office/drawing/2014/main" id="{A75DDB2F-32A5-4136-BC2E-0D7E0518B4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4311" y="155512"/>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037E5B37-4A58-4B32-B9B0-D824A69A3D97}"/>
              </a:ext>
            </a:extLst>
          </p:cNvPr>
          <p:cNvSpPr txBox="1"/>
          <p:nvPr/>
        </p:nvSpPr>
        <p:spPr>
          <a:xfrm>
            <a:off x="135896" y="8922557"/>
            <a:ext cx="6262949" cy="200055"/>
          </a:xfrm>
          <a:prstGeom prst="rect">
            <a:avLst/>
          </a:prstGeom>
          <a:noFill/>
        </p:spPr>
        <p:txBody>
          <a:bodyPr wrap="square" rtlCol="0">
            <a:spAutoFit/>
          </a:bodyPr>
          <a:lstStyle/>
          <a:p>
            <a:pPr algn="ctr"/>
            <a:r>
              <a:rPr lang="en-US" sz="700" dirty="0">
                <a:solidFill>
                  <a:schemeClr val="bg1">
                    <a:lumMod val="50000"/>
                  </a:schemeClr>
                </a:solidFill>
                <a:latin typeface="Arial" panose="020B0604020202020204" pitchFamily="34" charset="0"/>
                <a:cs typeface="Arial" panose="020B0604020202020204" pitchFamily="34" charset="0"/>
              </a:rPr>
              <a:t>©2019</a:t>
            </a:r>
            <a:r>
              <a:rPr lang="en-US" sz="700" baseline="0" dirty="0">
                <a:solidFill>
                  <a:schemeClr val="bg1">
                    <a:lumMod val="50000"/>
                  </a:schemeClr>
                </a:solidFill>
                <a:latin typeface="Arial" panose="020B0604020202020204" pitchFamily="34" charset="0"/>
                <a:cs typeface="Arial" panose="020B0604020202020204" pitchFamily="34" charset="0"/>
              </a:rPr>
              <a:t> </a:t>
            </a:r>
            <a:r>
              <a:rPr lang="en-US" sz="700" dirty="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 a publicly accessible website, in whole or in part.</a:t>
            </a:r>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225425" indent="-2254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688975" indent="-2254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139825" indent="-225425" algn="l" rtl="0" eaLnBrk="0" fontAlgn="base" hangingPunct="0">
      <a:spcBef>
        <a:spcPct val="30000"/>
      </a:spcBef>
      <a:spcAft>
        <a:spcPct val="0"/>
      </a:spcAft>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4pPr>
    <a:lvl5pPr marL="1603375" indent="-225425" algn="l" rtl="0" eaLnBrk="0" fontAlgn="base" hangingPunct="0">
      <a:spcBef>
        <a:spcPct val="30000"/>
      </a:spcBef>
      <a:spcAft>
        <a:spcPct val="0"/>
      </a:spcAft>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17.xml"/><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First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6E9E33-E057-4A6F-9659-AD275C64899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93" y="-7874"/>
            <a:ext cx="12191807" cy="6865874"/>
          </a:xfrm>
          <a:prstGeom prst="rect">
            <a:avLst/>
          </a:prstGeom>
        </p:spPr>
      </p:pic>
      <p:sp>
        <p:nvSpPr>
          <p:cNvPr id="2" name="Title"/>
          <p:cNvSpPr>
            <a:spLocks noGrp="1"/>
          </p:cNvSpPr>
          <p:nvPr>
            <p:ph type="ctrTitle" hasCustomPrompt="1"/>
          </p:nvPr>
        </p:nvSpPr>
        <p:spPr>
          <a:xfrm>
            <a:off x="5646420" y="1168663"/>
            <a:ext cx="6104302" cy="2387600"/>
          </a:xfrm>
        </p:spPr>
        <p:txBody>
          <a:bodyPr anchor="b"/>
          <a:lstStyle>
            <a:lvl1pPr algn="l">
              <a:defRPr sz="4800" baseline="0">
                <a:solidFill>
                  <a:schemeClr val="bg1"/>
                </a:solidFill>
              </a:defRPr>
            </a:lvl1pPr>
          </a:lstStyle>
          <a:p>
            <a:r>
              <a:rPr lang="en-US" dirty="0"/>
              <a:t>Chapter Number</a:t>
            </a:r>
          </a:p>
        </p:txBody>
      </p:sp>
      <p:sp>
        <p:nvSpPr>
          <p:cNvPr id="3" name="Subtitle 2"/>
          <p:cNvSpPr>
            <a:spLocks noGrp="1"/>
          </p:cNvSpPr>
          <p:nvPr>
            <p:ph type="subTitle" idx="1" hasCustomPrompt="1"/>
          </p:nvPr>
        </p:nvSpPr>
        <p:spPr>
          <a:xfrm>
            <a:off x="5646420" y="3809720"/>
            <a:ext cx="6104302" cy="1424930"/>
          </a:xfrm>
          <a:noFill/>
        </p:spPr>
        <p:txBody>
          <a:bodyPr anchor="t"/>
          <a:lstStyle>
            <a:lvl1pPr marL="0" indent="0" algn="l">
              <a:lnSpc>
                <a:spcPct val="100000"/>
              </a:lnSpc>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Name</a:t>
            </a:r>
          </a:p>
        </p:txBody>
      </p:sp>
      <p:sp>
        <p:nvSpPr>
          <p:cNvPr id="12" name="Picture Placeholder 11">
            <a:extLst>
              <a:ext uri="{FF2B5EF4-FFF2-40B4-BE49-F238E27FC236}">
                <a16:creationId xmlns:a16="http://schemas.microsoft.com/office/drawing/2014/main" id="{7BF6BBBC-452C-48FA-A1E1-E851567E5383}"/>
              </a:ext>
            </a:extLst>
          </p:cNvPr>
          <p:cNvSpPr>
            <a:spLocks noGrp="1"/>
          </p:cNvSpPr>
          <p:nvPr>
            <p:ph type="pic" sz="quarter" idx="11" hasCustomPrompt="1"/>
          </p:nvPr>
        </p:nvSpPr>
        <p:spPr>
          <a:xfrm>
            <a:off x="475250" y="808037"/>
            <a:ext cx="4713288" cy="5241925"/>
          </a:xfrm>
        </p:spPr>
        <p:txBody>
          <a:bodyPr/>
          <a:lstStyle>
            <a:lvl1pPr marL="0" indent="0">
              <a:buNone/>
              <a:defRPr b="1">
                <a:solidFill>
                  <a:schemeClr val="bg1"/>
                </a:solidFill>
              </a:defRPr>
            </a:lvl1pPr>
          </a:lstStyle>
          <a:p>
            <a:r>
              <a:rPr lang="en-US" dirty="0"/>
              <a:t>Add Image Here</a:t>
            </a:r>
          </a:p>
        </p:txBody>
      </p:sp>
      <p:pic>
        <p:nvPicPr>
          <p:cNvPr id="14" name="Picture 7">
            <a:extLst>
              <a:ext uri="{FF2B5EF4-FFF2-40B4-BE49-F238E27FC236}">
                <a16:creationId xmlns:a16="http://schemas.microsoft.com/office/drawing/2014/main" id="{367956C9-0A63-4A7F-B986-4D823905D530}"/>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860" y="6444486"/>
            <a:ext cx="1261872" cy="28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a:extLst>
              <a:ext uri="{FF2B5EF4-FFF2-40B4-BE49-F238E27FC236}">
                <a16:creationId xmlns:a16="http://schemas.microsoft.com/office/drawing/2014/main" id="{6B326DFF-C872-4426-8563-39BC58624663}"/>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1"/>
                </a:solidFill>
                <a:latin typeface="+mn-lt"/>
              </a:rPr>
              <a:pPr/>
              <a:t>‹#›</a:t>
            </a:fld>
            <a:endParaRPr lang="en-US" sz="1100" dirty="0">
              <a:solidFill>
                <a:schemeClr val="bg1"/>
              </a:solidFill>
              <a:latin typeface="+mn-lt"/>
            </a:endParaRPr>
          </a:p>
        </p:txBody>
      </p:sp>
      <p:sp>
        <p:nvSpPr>
          <p:cNvPr id="5" name="Copyright">
            <a:extLst>
              <a:ext uri="{FF2B5EF4-FFF2-40B4-BE49-F238E27FC236}">
                <a16:creationId xmlns:a16="http://schemas.microsoft.com/office/drawing/2014/main" id="{FA4D4A75-B7C2-490A-97DA-C93EBF6064B2}"/>
              </a:ext>
            </a:extLst>
          </p:cNvPr>
          <p:cNvSpPr>
            <a:spLocks noGrp="1"/>
          </p:cNvSpPr>
          <p:nvPr>
            <p:ph type="body" sz="quarter" idx="12" hasCustomPrompt="1"/>
          </p:nvPr>
        </p:nvSpPr>
        <p:spPr>
          <a:xfrm>
            <a:off x="2103120" y="6355754"/>
            <a:ext cx="8961120" cy="430213"/>
          </a:xfrm>
        </p:spPr>
        <p:txBody>
          <a:bodyPr/>
          <a:lstStyle>
            <a:lvl1pPr marL="0" indent="0">
              <a:buNone/>
              <a:defRPr sz="1100">
                <a:solidFill>
                  <a:schemeClr val="bg1"/>
                </a:solidFill>
              </a:defRPr>
            </a:lvl1pPr>
          </a:lstStyle>
          <a:p>
            <a:pPr lvl="0"/>
            <a:r>
              <a:rPr lang="en-US" dirty="0"/>
              <a:t>[Author Name], [Book Title], [#] Edition. © [Insert Year] Cengage. All Rights Reserved. May not be scanned, copied or duplicated, or posted to a publicly accessible website, in whole or in part.</a:t>
            </a:r>
          </a:p>
        </p:txBody>
      </p:sp>
    </p:spTree>
    <p:custDataLst>
      <p:tags r:id="rId1"/>
    </p:custDataLst>
    <p:extLst>
      <p:ext uri="{BB962C8B-B14F-4D97-AF65-F5344CB8AC3E}">
        <p14:creationId xmlns:p14="http://schemas.microsoft.com/office/powerpoint/2010/main" val="2170826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Imag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2045728"/>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2</a:t>
            </a:r>
          </a:p>
        </p:txBody>
      </p:sp>
      <p:sp>
        <p:nvSpPr>
          <p:cNvPr id="6" name="Content Placeholder Bottom">
            <a:extLst>
              <a:ext uri="{FF2B5EF4-FFF2-40B4-BE49-F238E27FC236}">
                <a16:creationId xmlns:a16="http://schemas.microsoft.com/office/drawing/2014/main" id="{4003AB72-C071-4875-8D31-00FB47092143}"/>
              </a:ext>
            </a:extLst>
          </p:cNvPr>
          <p:cNvSpPr>
            <a:spLocks noGrp="1"/>
          </p:cNvSpPr>
          <p:nvPr>
            <p:ph sz="half" idx="15" hasCustomPrompt="1"/>
          </p:nvPr>
        </p:nvSpPr>
        <p:spPr>
          <a:xfrm>
            <a:off x="3624199" y="4136860"/>
            <a:ext cx="8090957" cy="2045728"/>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272865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Imag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121744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1217450"/>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solidFill>
                  <a:srgbClr val="000000"/>
                </a:solidFill>
              </a:defRPr>
            </a:lvl3pPr>
          </a:lstStyle>
          <a:p>
            <a:pPr lvl="0"/>
            <a:r>
              <a:rPr lang="en-US" dirty="0"/>
              <a:t>First Level</a:t>
            </a:r>
          </a:p>
          <a:p>
            <a:pPr lvl="1"/>
            <a:r>
              <a:rPr lang="en-US" dirty="0"/>
              <a:t>Second level</a:t>
            </a:r>
          </a:p>
          <a:p>
            <a:pPr lvl="2"/>
            <a:r>
              <a:rPr lang="en-US" dirty="0"/>
              <a:t>Third level</a:t>
            </a:r>
          </a:p>
        </p:txBody>
      </p:sp>
      <p:sp>
        <p:nvSpPr>
          <p:cNvPr id="14" name="Image Placeholder 2">
            <a:extLst>
              <a:ext uri="{FF2B5EF4-FFF2-40B4-BE49-F238E27FC236}">
                <a16:creationId xmlns:a16="http://schemas.microsoft.com/office/drawing/2014/main" id="{329BB347-70F5-49B3-A1D7-9C05C8ED5028}"/>
              </a:ext>
            </a:extLst>
          </p:cNvPr>
          <p:cNvSpPr>
            <a:spLocks noGrp="1"/>
          </p:cNvSpPr>
          <p:nvPr>
            <p:ph sz="half" idx="14" hasCustomPrompt="1"/>
          </p:nvPr>
        </p:nvSpPr>
        <p:spPr>
          <a:xfrm>
            <a:off x="479343" y="3207219"/>
            <a:ext cx="2875957" cy="121744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2</a:t>
            </a:r>
          </a:p>
        </p:txBody>
      </p:sp>
      <p:sp>
        <p:nvSpPr>
          <p:cNvPr id="15" name="Content Placeholder Middle">
            <a:extLst>
              <a:ext uri="{FF2B5EF4-FFF2-40B4-BE49-F238E27FC236}">
                <a16:creationId xmlns:a16="http://schemas.microsoft.com/office/drawing/2014/main" id="{E344C337-1A6E-4BE6-8E9E-7076FBBEEFAC}"/>
              </a:ext>
            </a:extLst>
          </p:cNvPr>
          <p:cNvSpPr>
            <a:spLocks noGrp="1"/>
          </p:cNvSpPr>
          <p:nvPr>
            <p:ph sz="half" idx="15" hasCustomPrompt="1"/>
          </p:nvPr>
        </p:nvSpPr>
        <p:spPr>
          <a:xfrm>
            <a:off x="3626700" y="3207216"/>
            <a:ext cx="8090957" cy="1217450"/>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solidFill>
                  <a:srgbClr val="000000"/>
                </a:solidFill>
              </a:defRPr>
            </a:lvl3pPr>
          </a:lstStyle>
          <a:p>
            <a:pPr lvl="0"/>
            <a:r>
              <a:rPr lang="en-US" dirty="0"/>
              <a:t>First Level</a:t>
            </a:r>
          </a:p>
          <a:p>
            <a:pPr lvl="1"/>
            <a:r>
              <a:rPr lang="en-US" dirty="0"/>
              <a:t>Second level</a:t>
            </a:r>
          </a:p>
          <a:p>
            <a:pPr lvl="2"/>
            <a:r>
              <a:rPr lang="en-US" dirty="0"/>
              <a:t>Third level</a:t>
            </a:r>
          </a:p>
        </p:txBody>
      </p:sp>
      <p:sp>
        <p:nvSpPr>
          <p:cNvPr id="16" name="Image Placeholder 3">
            <a:extLst>
              <a:ext uri="{FF2B5EF4-FFF2-40B4-BE49-F238E27FC236}">
                <a16:creationId xmlns:a16="http://schemas.microsoft.com/office/drawing/2014/main" id="{A70ED764-0931-4273-A125-CE2D6E0F8A8D}"/>
              </a:ext>
            </a:extLst>
          </p:cNvPr>
          <p:cNvSpPr>
            <a:spLocks noGrp="1"/>
          </p:cNvSpPr>
          <p:nvPr>
            <p:ph sz="half" idx="16" hasCustomPrompt="1"/>
          </p:nvPr>
        </p:nvSpPr>
        <p:spPr>
          <a:xfrm>
            <a:off x="479343" y="4631282"/>
            <a:ext cx="2875957" cy="121744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3</a:t>
            </a:r>
          </a:p>
        </p:txBody>
      </p:sp>
      <p:sp>
        <p:nvSpPr>
          <p:cNvPr id="17" name="Content Placeholder Bottom">
            <a:extLst>
              <a:ext uri="{FF2B5EF4-FFF2-40B4-BE49-F238E27FC236}">
                <a16:creationId xmlns:a16="http://schemas.microsoft.com/office/drawing/2014/main" id="{1A924411-097F-4689-AC4D-9173B40A69F2}"/>
              </a:ext>
            </a:extLst>
          </p:cNvPr>
          <p:cNvSpPr>
            <a:spLocks noGrp="1"/>
          </p:cNvSpPr>
          <p:nvPr>
            <p:ph sz="half" idx="17" hasCustomPrompt="1"/>
          </p:nvPr>
        </p:nvSpPr>
        <p:spPr>
          <a:xfrm>
            <a:off x="3626700" y="4631279"/>
            <a:ext cx="8090957" cy="1217450"/>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solidFill>
                  <a:srgbClr val="000000"/>
                </a:solidFill>
              </a:defRPr>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95082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Image/Four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899814"/>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1</a:t>
            </a:r>
          </a:p>
        </p:txBody>
      </p:sp>
      <p:sp>
        <p:nvSpPr>
          <p:cNvPr id="9" name="Content Placeholder 1"/>
          <p:cNvSpPr>
            <a:spLocks noGrp="1"/>
          </p:cNvSpPr>
          <p:nvPr>
            <p:ph sz="half" idx="2" hasCustomPrompt="1"/>
          </p:nvPr>
        </p:nvSpPr>
        <p:spPr>
          <a:xfrm>
            <a:off x="3624200" y="1825625"/>
            <a:ext cx="8090957" cy="895515"/>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lvl3pPr>
          </a:lstStyle>
          <a:p>
            <a:pPr lvl="0"/>
            <a:r>
              <a:rPr lang="en-US" dirty="0"/>
              <a:t>First Level</a:t>
            </a:r>
          </a:p>
          <a:p>
            <a:pPr lvl="1"/>
            <a:r>
              <a:rPr lang="en-US" dirty="0"/>
              <a:t>Second level</a:t>
            </a:r>
          </a:p>
        </p:txBody>
      </p:sp>
      <p:sp>
        <p:nvSpPr>
          <p:cNvPr id="10" name="Image Placeholder 2">
            <a:extLst>
              <a:ext uri="{FF2B5EF4-FFF2-40B4-BE49-F238E27FC236}">
                <a16:creationId xmlns:a16="http://schemas.microsoft.com/office/drawing/2014/main" id="{02C25FD2-E251-4DC4-8F30-3EDA9A61D7DC}"/>
              </a:ext>
            </a:extLst>
          </p:cNvPr>
          <p:cNvSpPr>
            <a:spLocks noGrp="1"/>
          </p:cNvSpPr>
          <p:nvPr>
            <p:ph sz="half" idx="14" hasCustomPrompt="1"/>
          </p:nvPr>
        </p:nvSpPr>
        <p:spPr>
          <a:xfrm>
            <a:off x="476843" y="2941438"/>
            <a:ext cx="2875957" cy="899814"/>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2</a:t>
            </a:r>
          </a:p>
        </p:txBody>
      </p:sp>
      <p:sp>
        <p:nvSpPr>
          <p:cNvPr id="11" name="Content Placeholder 2">
            <a:extLst>
              <a:ext uri="{FF2B5EF4-FFF2-40B4-BE49-F238E27FC236}">
                <a16:creationId xmlns:a16="http://schemas.microsoft.com/office/drawing/2014/main" id="{6FFE322F-E595-4582-997C-0A06F238C8D3}"/>
              </a:ext>
            </a:extLst>
          </p:cNvPr>
          <p:cNvSpPr>
            <a:spLocks noGrp="1"/>
          </p:cNvSpPr>
          <p:nvPr>
            <p:ph sz="half" idx="15" hasCustomPrompt="1"/>
          </p:nvPr>
        </p:nvSpPr>
        <p:spPr>
          <a:xfrm>
            <a:off x="3624200" y="2941435"/>
            <a:ext cx="8090957" cy="895515"/>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lvl3pPr>
          </a:lstStyle>
          <a:p>
            <a:pPr lvl="0"/>
            <a:r>
              <a:rPr lang="en-US" dirty="0"/>
              <a:t>First Level</a:t>
            </a:r>
          </a:p>
          <a:p>
            <a:pPr lvl="1"/>
            <a:r>
              <a:rPr lang="en-US" dirty="0"/>
              <a:t>Second level</a:t>
            </a:r>
          </a:p>
        </p:txBody>
      </p:sp>
      <p:sp>
        <p:nvSpPr>
          <p:cNvPr id="12" name="Image Placeholder 3">
            <a:extLst>
              <a:ext uri="{FF2B5EF4-FFF2-40B4-BE49-F238E27FC236}">
                <a16:creationId xmlns:a16="http://schemas.microsoft.com/office/drawing/2014/main" id="{647E63CA-E745-4DE2-B25A-D398F113EFA6}"/>
              </a:ext>
            </a:extLst>
          </p:cNvPr>
          <p:cNvSpPr>
            <a:spLocks noGrp="1"/>
          </p:cNvSpPr>
          <p:nvPr>
            <p:ph sz="half" idx="16" hasCustomPrompt="1"/>
          </p:nvPr>
        </p:nvSpPr>
        <p:spPr>
          <a:xfrm>
            <a:off x="480444" y="4065961"/>
            <a:ext cx="2875957" cy="899814"/>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3</a:t>
            </a:r>
          </a:p>
        </p:txBody>
      </p:sp>
      <p:sp>
        <p:nvSpPr>
          <p:cNvPr id="13" name="Content Placeholder 3">
            <a:extLst>
              <a:ext uri="{FF2B5EF4-FFF2-40B4-BE49-F238E27FC236}">
                <a16:creationId xmlns:a16="http://schemas.microsoft.com/office/drawing/2014/main" id="{EFE66096-5B65-4DD6-9AD6-9E55675E34CD}"/>
              </a:ext>
            </a:extLst>
          </p:cNvPr>
          <p:cNvSpPr>
            <a:spLocks noGrp="1"/>
          </p:cNvSpPr>
          <p:nvPr>
            <p:ph sz="half" idx="17" hasCustomPrompt="1"/>
          </p:nvPr>
        </p:nvSpPr>
        <p:spPr>
          <a:xfrm>
            <a:off x="3627801" y="4065958"/>
            <a:ext cx="8090957" cy="895515"/>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lvl3pPr>
          </a:lstStyle>
          <a:p>
            <a:pPr lvl="0"/>
            <a:r>
              <a:rPr lang="en-US" dirty="0"/>
              <a:t>First Level</a:t>
            </a:r>
          </a:p>
          <a:p>
            <a:pPr lvl="1"/>
            <a:r>
              <a:rPr lang="en-US" dirty="0"/>
              <a:t>Second level</a:t>
            </a:r>
          </a:p>
        </p:txBody>
      </p:sp>
      <p:sp>
        <p:nvSpPr>
          <p:cNvPr id="14" name="Image Placeholder 4">
            <a:extLst>
              <a:ext uri="{FF2B5EF4-FFF2-40B4-BE49-F238E27FC236}">
                <a16:creationId xmlns:a16="http://schemas.microsoft.com/office/drawing/2014/main" id="{765390A9-B975-43C8-86E6-45E636A649C5}"/>
              </a:ext>
            </a:extLst>
          </p:cNvPr>
          <p:cNvSpPr>
            <a:spLocks noGrp="1"/>
          </p:cNvSpPr>
          <p:nvPr>
            <p:ph sz="half" idx="18" hasCustomPrompt="1"/>
          </p:nvPr>
        </p:nvSpPr>
        <p:spPr>
          <a:xfrm>
            <a:off x="480444" y="5181771"/>
            <a:ext cx="2875957" cy="899814"/>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4</a:t>
            </a:r>
          </a:p>
        </p:txBody>
      </p:sp>
      <p:sp>
        <p:nvSpPr>
          <p:cNvPr id="15" name="Content Placeholder 4">
            <a:extLst>
              <a:ext uri="{FF2B5EF4-FFF2-40B4-BE49-F238E27FC236}">
                <a16:creationId xmlns:a16="http://schemas.microsoft.com/office/drawing/2014/main" id="{04B6F74B-2775-4949-A70C-BCBBFE20C3A2}"/>
              </a:ext>
            </a:extLst>
          </p:cNvPr>
          <p:cNvSpPr>
            <a:spLocks noGrp="1"/>
          </p:cNvSpPr>
          <p:nvPr>
            <p:ph sz="half" idx="19" hasCustomPrompt="1"/>
          </p:nvPr>
        </p:nvSpPr>
        <p:spPr>
          <a:xfrm>
            <a:off x="3627801" y="5181768"/>
            <a:ext cx="8090957" cy="895515"/>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lvl3pPr>
          </a:lstStyle>
          <a:p>
            <a:pPr lvl="0"/>
            <a:r>
              <a:rPr lang="en-US" dirty="0"/>
              <a:t>First Level</a:t>
            </a:r>
          </a:p>
          <a:p>
            <a:pPr lvl="1"/>
            <a:r>
              <a:rPr lang="en-US" dirty="0"/>
              <a:t>Second level</a:t>
            </a:r>
          </a:p>
        </p:txBody>
      </p:sp>
    </p:spTree>
    <p:custDataLst>
      <p:tags r:id="rId1"/>
    </p:custDataLst>
    <p:extLst>
      <p:ext uri="{BB962C8B-B14F-4D97-AF65-F5344CB8AC3E}">
        <p14:creationId xmlns:p14="http://schemas.microsoft.com/office/powerpoint/2010/main" val="2645674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5302E-3CB5-42AD-B464-F6B07B511A7B}"/>
              </a:ext>
            </a:extLst>
          </p:cNvPr>
          <p:cNvSpPr>
            <a:spLocks noGrp="1"/>
          </p:cNvSpPr>
          <p:nvPr>
            <p:ph type="title"/>
          </p:nvPr>
        </p:nvSpPr>
        <p:spPr/>
        <p:txBody>
          <a:bodyPr/>
          <a:lstStyle/>
          <a:p>
            <a:r>
              <a:rPr lang="en-US"/>
              <a:t>Click to edit Master title style</a:t>
            </a:r>
          </a:p>
        </p:txBody>
      </p:sp>
      <p:sp>
        <p:nvSpPr>
          <p:cNvPr id="4" name="Media Placeholder 3">
            <a:extLst>
              <a:ext uri="{FF2B5EF4-FFF2-40B4-BE49-F238E27FC236}">
                <a16:creationId xmlns:a16="http://schemas.microsoft.com/office/drawing/2014/main" id="{50C3DAD5-7018-41AE-A45F-20014BF27990}"/>
              </a:ext>
            </a:extLst>
          </p:cNvPr>
          <p:cNvSpPr>
            <a:spLocks noGrp="1"/>
          </p:cNvSpPr>
          <p:nvPr>
            <p:ph type="media" sz="quarter" idx="10"/>
          </p:nvPr>
        </p:nvSpPr>
        <p:spPr>
          <a:xfrm>
            <a:off x="476250" y="2120900"/>
            <a:ext cx="6361113" cy="3683000"/>
          </a:xfrm>
        </p:spPr>
        <p:txBody>
          <a:bodyPr/>
          <a:lstStyle>
            <a:lvl1pPr marL="0" indent="0">
              <a:buNone/>
              <a:defRPr/>
            </a:lvl1pPr>
          </a:lstStyle>
          <a:p>
            <a:endParaRPr lang="en-US" dirty="0"/>
          </a:p>
        </p:txBody>
      </p:sp>
      <p:sp>
        <p:nvSpPr>
          <p:cNvPr id="9" name="Text Placeholder 8">
            <a:extLst>
              <a:ext uri="{FF2B5EF4-FFF2-40B4-BE49-F238E27FC236}">
                <a16:creationId xmlns:a16="http://schemas.microsoft.com/office/drawing/2014/main" id="{AD03E3FD-A040-4AA5-BC67-8F46FFA45485}"/>
              </a:ext>
            </a:extLst>
          </p:cNvPr>
          <p:cNvSpPr>
            <a:spLocks noGrp="1"/>
          </p:cNvSpPr>
          <p:nvPr>
            <p:ph type="body" sz="quarter" idx="11" hasCustomPrompt="1"/>
          </p:nvPr>
        </p:nvSpPr>
        <p:spPr>
          <a:xfrm>
            <a:off x="7646988" y="3962401"/>
            <a:ext cx="3922712" cy="1841500"/>
          </a:xfrm>
        </p:spPr>
        <p:txBody>
          <a:bodyPr/>
          <a:lstStyle>
            <a:lvl1pPr marL="0" indent="0">
              <a:buNone/>
              <a:defRPr sz="1800"/>
            </a:lvl1pPr>
            <a:lvl5pPr>
              <a:defRPr sz="2400" b="0">
                <a:solidFill>
                  <a:srgbClr val="000000"/>
                </a:solidFill>
              </a:defRPr>
            </a:lvl5pPr>
          </a:lstStyle>
          <a:p>
            <a:pPr lvl="0"/>
            <a:r>
              <a:rPr lang="en-US" dirty="0"/>
              <a:t>Click to add caption to accompany content. </a:t>
            </a:r>
          </a:p>
        </p:txBody>
      </p:sp>
    </p:spTree>
    <p:extLst>
      <p:ext uri="{BB962C8B-B14F-4D97-AF65-F5344CB8AC3E}">
        <p14:creationId xmlns:p14="http://schemas.microsoft.com/office/powerpoint/2010/main" val="3258069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First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6E9E33-E057-4A6F-9659-AD275C64899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93" y="-7874"/>
            <a:ext cx="12191807" cy="6865874"/>
          </a:xfrm>
          <a:prstGeom prst="rect">
            <a:avLst/>
          </a:prstGeom>
        </p:spPr>
      </p:pic>
      <p:sp>
        <p:nvSpPr>
          <p:cNvPr id="2" name="Title"/>
          <p:cNvSpPr>
            <a:spLocks noGrp="1"/>
          </p:cNvSpPr>
          <p:nvPr>
            <p:ph type="ctrTitle" hasCustomPrompt="1"/>
          </p:nvPr>
        </p:nvSpPr>
        <p:spPr>
          <a:xfrm>
            <a:off x="7079916" y="1168663"/>
            <a:ext cx="4772406" cy="1424930"/>
          </a:xfrm>
        </p:spPr>
        <p:txBody>
          <a:bodyPr anchor="b"/>
          <a:lstStyle>
            <a:lvl1pPr algn="l">
              <a:defRPr sz="4800" baseline="0">
                <a:solidFill>
                  <a:schemeClr val="bg1"/>
                </a:solidFill>
              </a:defRPr>
            </a:lvl1pPr>
          </a:lstStyle>
          <a:p>
            <a:r>
              <a:rPr lang="en-US" dirty="0"/>
              <a:t>Chapter Number</a:t>
            </a:r>
          </a:p>
        </p:txBody>
      </p:sp>
      <p:sp>
        <p:nvSpPr>
          <p:cNvPr id="3" name="Subtitle 2"/>
          <p:cNvSpPr>
            <a:spLocks noGrp="1"/>
          </p:cNvSpPr>
          <p:nvPr>
            <p:ph type="subTitle" idx="1" hasCustomPrompt="1"/>
          </p:nvPr>
        </p:nvSpPr>
        <p:spPr>
          <a:xfrm>
            <a:off x="7079916" y="3080084"/>
            <a:ext cx="4772406" cy="2154566"/>
          </a:xfrm>
          <a:noFill/>
        </p:spPr>
        <p:txBody>
          <a:bodyPr anchor="t"/>
          <a:lstStyle>
            <a:lvl1pPr marL="0" indent="0" algn="l">
              <a:lnSpc>
                <a:spcPct val="100000"/>
              </a:lnSpc>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Name</a:t>
            </a:r>
          </a:p>
        </p:txBody>
      </p:sp>
      <p:sp>
        <p:nvSpPr>
          <p:cNvPr id="12" name="Picture Placeholder 11">
            <a:extLst>
              <a:ext uri="{FF2B5EF4-FFF2-40B4-BE49-F238E27FC236}">
                <a16:creationId xmlns:a16="http://schemas.microsoft.com/office/drawing/2014/main" id="{7BF6BBBC-452C-48FA-A1E1-E851567E5383}"/>
              </a:ext>
            </a:extLst>
          </p:cNvPr>
          <p:cNvSpPr>
            <a:spLocks noGrp="1"/>
          </p:cNvSpPr>
          <p:nvPr>
            <p:ph type="pic" sz="quarter" idx="11" hasCustomPrompt="1"/>
          </p:nvPr>
        </p:nvSpPr>
        <p:spPr>
          <a:xfrm>
            <a:off x="224993" y="269023"/>
            <a:ext cx="3200400" cy="4114800"/>
          </a:xfrm>
        </p:spPr>
        <p:txBody>
          <a:bodyPr/>
          <a:lstStyle>
            <a:lvl1pPr marL="0" indent="0">
              <a:buNone/>
              <a:defRPr b="1">
                <a:solidFill>
                  <a:schemeClr val="bg1"/>
                </a:solidFill>
              </a:defRPr>
            </a:lvl1pPr>
          </a:lstStyle>
          <a:p>
            <a:r>
              <a:rPr lang="en-US" dirty="0"/>
              <a:t>Add Image Here</a:t>
            </a:r>
          </a:p>
        </p:txBody>
      </p:sp>
      <p:pic>
        <p:nvPicPr>
          <p:cNvPr id="14" name="Picture 7">
            <a:extLst>
              <a:ext uri="{FF2B5EF4-FFF2-40B4-BE49-F238E27FC236}">
                <a16:creationId xmlns:a16="http://schemas.microsoft.com/office/drawing/2014/main" id="{367956C9-0A63-4A7F-B986-4D823905D530}"/>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860" y="6444486"/>
            <a:ext cx="1261872" cy="28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a:extLst>
              <a:ext uri="{FF2B5EF4-FFF2-40B4-BE49-F238E27FC236}">
                <a16:creationId xmlns:a16="http://schemas.microsoft.com/office/drawing/2014/main" id="{6B326DFF-C872-4426-8563-39BC58624663}"/>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1"/>
                </a:solidFill>
                <a:latin typeface="+mn-lt"/>
              </a:rPr>
              <a:pPr/>
              <a:t>‹#›</a:t>
            </a:fld>
            <a:endParaRPr lang="en-US" sz="1100" dirty="0">
              <a:solidFill>
                <a:schemeClr val="bg1"/>
              </a:solidFill>
              <a:latin typeface="+mn-lt"/>
            </a:endParaRPr>
          </a:p>
        </p:txBody>
      </p:sp>
      <p:sp>
        <p:nvSpPr>
          <p:cNvPr id="5" name="Copyright">
            <a:extLst>
              <a:ext uri="{FF2B5EF4-FFF2-40B4-BE49-F238E27FC236}">
                <a16:creationId xmlns:a16="http://schemas.microsoft.com/office/drawing/2014/main" id="{FA4D4A75-B7C2-490A-97DA-C93EBF6064B2}"/>
              </a:ext>
            </a:extLst>
          </p:cNvPr>
          <p:cNvSpPr>
            <a:spLocks noGrp="1"/>
          </p:cNvSpPr>
          <p:nvPr>
            <p:ph type="body" sz="quarter" idx="12" hasCustomPrompt="1"/>
          </p:nvPr>
        </p:nvSpPr>
        <p:spPr>
          <a:xfrm>
            <a:off x="2103120" y="6355754"/>
            <a:ext cx="8961120" cy="430213"/>
          </a:xfrm>
        </p:spPr>
        <p:txBody>
          <a:bodyPr/>
          <a:lstStyle>
            <a:lvl1pPr marL="0" indent="0">
              <a:buNone/>
              <a:defRPr sz="1100">
                <a:solidFill>
                  <a:schemeClr val="bg1"/>
                </a:solidFill>
              </a:defRPr>
            </a:lvl1pPr>
          </a:lstStyle>
          <a:p>
            <a:pPr lvl="0"/>
            <a:r>
              <a:rPr lang="en-US" dirty="0"/>
              <a:t>[Author Name], [Book Title], [#] Edition. © [Insert Year] Cengage. All Rights Reserved. May not be scanned, copied or duplicated, or posted to a publicly accessible website, in whole or in part.</a:t>
            </a:r>
          </a:p>
        </p:txBody>
      </p:sp>
      <p:sp>
        <p:nvSpPr>
          <p:cNvPr id="10" name="Picture Placeholder 11">
            <a:extLst>
              <a:ext uri="{FF2B5EF4-FFF2-40B4-BE49-F238E27FC236}">
                <a16:creationId xmlns:a16="http://schemas.microsoft.com/office/drawing/2014/main" id="{648444F1-05A8-40A8-A717-3165EFA217E1}"/>
              </a:ext>
            </a:extLst>
          </p:cNvPr>
          <p:cNvSpPr>
            <a:spLocks noGrp="1"/>
          </p:cNvSpPr>
          <p:nvPr>
            <p:ph type="pic" sz="quarter" idx="13" hasCustomPrompt="1"/>
          </p:nvPr>
        </p:nvSpPr>
        <p:spPr>
          <a:xfrm>
            <a:off x="3641960" y="269023"/>
            <a:ext cx="3200400" cy="4114800"/>
          </a:xfrm>
        </p:spPr>
        <p:txBody>
          <a:bodyPr/>
          <a:lstStyle>
            <a:lvl1pPr marL="0" indent="0">
              <a:buNone/>
              <a:defRPr b="1">
                <a:solidFill>
                  <a:schemeClr val="bg1"/>
                </a:solidFill>
              </a:defRPr>
            </a:lvl1pPr>
          </a:lstStyle>
          <a:p>
            <a:r>
              <a:rPr lang="en-US" dirty="0"/>
              <a:t>Add Image Here</a:t>
            </a:r>
          </a:p>
        </p:txBody>
      </p:sp>
    </p:spTree>
    <p:custDataLst>
      <p:tags r:id="rId1"/>
    </p:custDataLst>
    <p:extLst>
      <p:ext uri="{BB962C8B-B14F-4D97-AF65-F5344CB8AC3E}">
        <p14:creationId xmlns:p14="http://schemas.microsoft.com/office/powerpoint/2010/main" val="4056270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02453D6-AC12-45CC-BE0D-504F54815B6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93" y="-7874"/>
            <a:ext cx="12191807" cy="6865874"/>
          </a:xfrm>
          <a:prstGeom prst="rect">
            <a:avLst/>
          </a:prstGeom>
        </p:spPr>
      </p:pic>
      <p:sp>
        <p:nvSpPr>
          <p:cNvPr id="2" name="Title"/>
          <p:cNvSpPr>
            <a:spLocks noGrp="1"/>
          </p:cNvSpPr>
          <p:nvPr>
            <p:ph type="ctrTitle" hasCustomPrompt="1"/>
          </p:nvPr>
        </p:nvSpPr>
        <p:spPr>
          <a:xfrm>
            <a:off x="914400" y="1153123"/>
            <a:ext cx="10424160" cy="2387600"/>
          </a:xfrm>
        </p:spPr>
        <p:txBody>
          <a:bodyPr anchor="b"/>
          <a:lstStyle>
            <a:lvl1pPr algn="ctr">
              <a:defRPr sz="5400" baseline="0">
                <a:solidFill>
                  <a:schemeClr val="bg1"/>
                </a:solidFill>
              </a:defRPr>
            </a:lvl1pPr>
          </a:lstStyle>
          <a:p>
            <a:r>
              <a:rPr lang="en-US" dirty="0"/>
              <a:t>Title </a:t>
            </a:r>
          </a:p>
        </p:txBody>
      </p:sp>
      <p:sp>
        <p:nvSpPr>
          <p:cNvPr id="3" name="Subtitle 2"/>
          <p:cNvSpPr>
            <a:spLocks noGrp="1"/>
          </p:cNvSpPr>
          <p:nvPr>
            <p:ph type="subTitle" idx="1" hasCustomPrompt="1"/>
          </p:nvPr>
        </p:nvSpPr>
        <p:spPr>
          <a:xfrm>
            <a:off x="914400" y="3809720"/>
            <a:ext cx="10424160" cy="1424930"/>
          </a:xfrm>
          <a:noFill/>
        </p:spPr>
        <p:txBody>
          <a:bodyPr anchor="t"/>
          <a:lstStyle>
            <a:lvl1pPr marL="0" indent="0" algn="ctr">
              <a:lnSpc>
                <a:spcPct val="100000"/>
              </a:lnSpc>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p>
        </p:txBody>
      </p:sp>
      <p:pic>
        <p:nvPicPr>
          <p:cNvPr id="14" name="Picture 7">
            <a:extLst>
              <a:ext uri="{FF2B5EF4-FFF2-40B4-BE49-F238E27FC236}">
                <a16:creationId xmlns:a16="http://schemas.microsoft.com/office/drawing/2014/main" id="{367956C9-0A63-4A7F-B986-4D823905D530}"/>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860" y="6444486"/>
            <a:ext cx="1261872" cy="28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5">
            <a:extLst>
              <a:ext uri="{FF2B5EF4-FFF2-40B4-BE49-F238E27FC236}">
                <a16:creationId xmlns:a16="http://schemas.microsoft.com/office/drawing/2014/main" id="{8D6FEA2F-362B-4EAB-BFA4-233A863C0DE7}"/>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1"/>
                </a:solidFill>
                <a:latin typeface="+mn-lt"/>
              </a:rPr>
              <a:pPr/>
              <a:t>‹#›</a:t>
            </a:fld>
            <a:endParaRPr lang="en-US" sz="1100" dirty="0">
              <a:solidFill>
                <a:schemeClr val="bg1"/>
              </a:solidFill>
              <a:latin typeface="+mn-lt"/>
            </a:endParaRPr>
          </a:p>
        </p:txBody>
      </p:sp>
      <p:sp>
        <p:nvSpPr>
          <p:cNvPr id="8" name="Copyright">
            <a:extLst>
              <a:ext uri="{FF2B5EF4-FFF2-40B4-BE49-F238E27FC236}">
                <a16:creationId xmlns:a16="http://schemas.microsoft.com/office/drawing/2014/main" id="{0581EE69-5B12-4316-9F18-5E31FC9A3125}"/>
              </a:ext>
            </a:extLst>
          </p:cNvPr>
          <p:cNvSpPr>
            <a:spLocks noGrp="1"/>
          </p:cNvSpPr>
          <p:nvPr>
            <p:ph type="body" sz="quarter" idx="12" hasCustomPrompt="1"/>
          </p:nvPr>
        </p:nvSpPr>
        <p:spPr>
          <a:xfrm>
            <a:off x="2103120" y="6355754"/>
            <a:ext cx="8961120" cy="430213"/>
          </a:xfrm>
        </p:spPr>
        <p:txBody>
          <a:bodyPr/>
          <a:lstStyle>
            <a:lvl1pPr marL="0" indent="0">
              <a:buNone/>
              <a:defRPr sz="1100">
                <a:solidFill>
                  <a:schemeClr val="bg1"/>
                </a:solidFill>
              </a:defRPr>
            </a:lvl1pPr>
          </a:lstStyle>
          <a:p>
            <a:pPr lvl="0"/>
            <a:r>
              <a:rPr lang="en-US" dirty="0"/>
              <a:t>[Author Name], [Book Title], [#] Edition. © [Insert Year] Cengage. All Rights Reserved. May not be scanned, copied or duplicated, or posted to a publicly accessible website, in whole or in part.</a:t>
            </a:r>
          </a:p>
        </p:txBody>
      </p:sp>
    </p:spTree>
    <p:custDataLst>
      <p:tags r:id="rId1"/>
    </p:custDataLst>
    <p:extLst>
      <p:ext uri="{BB962C8B-B14F-4D97-AF65-F5344CB8AC3E}">
        <p14:creationId xmlns:p14="http://schemas.microsoft.com/office/powerpoint/2010/main" val="864929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p:cNvSpPr>
            <a:spLocks noGrp="1"/>
          </p:cNvSpPr>
          <p:nvPr>
            <p:ph idx="1" hasCustomPrompt="1"/>
          </p:nvPr>
        </p:nvSpPr>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740081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5" name="Content Placeholder 2">
            <a:extLst>
              <a:ext uri="{FF2B5EF4-FFF2-40B4-BE49-F238E27FC236}">
                <a16:creationId xmlns:a16="http://schemas.microsoft.com/office/drawing/2014/main" id="{E746DB13-92A9-47C2-9058-218A0E2EDCFC}"/>
              </a:ext>
            </a:extLst>
          </p:cNvPr>
          <p:cNvSpPr>
            <a:spLocks noGrp="1"/>
          </p:cNvSpPr>
          <p:nvPr>
            <p:ph idx="10"/>
          </p:nvPr>
        </p:nvSpPr>
        <p:spPr>
          <a:xfrm>
            <a:off x="476843" y="1825625"/>
            <a:ext cx="5542956" cy="492443"/>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3" name="Content Placeholder Left"/>
          <p:cNvSpPr>
            <a:spLocks noGrp="1"/>
          </p:cNvSpPr>
          <p:nvPr>
            <p:ph sz="half" idx="1" hasCustomPrompt="1"/>
          </p:nvPr>
        </p:nvSpPr>
        <p:spPr>
          <a:xfrm>
            <a:off x="476843" y="2473693"/>
            <a:ext cx="5542957" cy="3703270"/>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6" name="Content Placeholder 2">
            <a:extLst>
              <a:ext uri="{FF2B5EF4-FFF2-40B4-BE49-F238E27FC236}">
                <a16:creationId xmlns:a16="http://schemas.microsoft.com/office/drawing/2014/main" id="{25D6101F-D933-4709-A0BA-1CB69D3DC64B}"/>
              </a:ext>
            </a:extLst>
          </p:cNvPr>
          <p:cNvSpPr>
            <a:spLocks noGrp="1"/>
          </p:cNvSpPr>
          <p:nvPr>
            <p:ph idx="11"/>
          </p:nvPr>
        </p:nvSpPr>
        <p:spPr>
          <a:xfrm>
            <a:off x="6172200" y="1825625"/>
            <a:ext cx="5542956" cy="492443"/>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Content Placeholder Right"/>
          <p:cNvSpPr>
            <a:spLocks noGrp="1"/>
          </p:cNvSpPr>
          <p:nvPr>
            <p:ph sz="half" idx="2" hasCustomPrompt="1"/>
          </p:nvPr>
        </p:nvSpPr>
        <p:spPr>
          <a:xfrm>
            <a:off x="6172200" y="2473691"/>
            <a:ext cx="5542956" cy="3703271"/>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1888828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76843" y="473246"/>
            <a:ext cx="11241915" cy="909670"/>
          </a:xfrm>
        </p:spPr>
        <p:txBody>
          <a:bodyPr/>
          <a:lstStyle>
            <a:lvl1pPr>
              <a:defRPr/>
            </a:lvl1pPr>
          </a:lstStyle>
          <a:p>
            <a:r>
              <a:rPr lang="en-US" dirty="0"/>
              <a:t>Slide Title</a:t>
            </a:r>
          </a:p>
        </p:txBody>
      </p:sp>
      <p:sp>
        <p:nvSpPr>
          <p:cNvPr id="6" name="Content Placeholder 2">
            <a:extLst>
              <a:ext uri="{FF2B5EF4-FFF2-40B4-BE49-F238E27FC236}">
                <a16:creationId xmlns:a16="http://schemas.microsoft.com/office/drawing/2014/main" id="{72EB7A33-D6FD-4ACA-9D6B-0B6FF455A81D}"/>
              </a:ext>
            </a:extLst>
          </p:cNvPr>
          <p:cNvSpPr>
            <a:spLocks noGrp="1"/>
          </p:cNvSpPr>
          <p:nvPr>
            <p:ph idx="11"/>
          </p:nvPr>
        </p:nvSpPr>
        <p:spPr>
          <a:xfrm>
            <a:off x="476844" y="1582938"/>
            <a:ext cx="3344530" cy="800219"/>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dirty="0"/>
              <a:t>Click to edit Master text styles</a:t>
            </a:r>
          </a:p>
        </p:txBody>
      </p:sp>
      <p:sp>
        <p:nvSpPr>
          <p:cNvPr id="3" name="Content Placeholder Left"/>
          <p:cNvSpPr>
            <a:spLocks noGrp="1"/>
          </p:cNvSpPr>
          <p:nvPr>
            <p:ph sz="half" idx="1" hasCustomPrompt="1"/>
          </p:nvPr>
        </p:nvSpPr>
        <p:spPr>
          <a:xfrm>
            <a:off x="476844" y="2583180"/>
            <a:ext cx="3344530" cy="3593782"/>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7" name="Content Placeholder 2">
            <a:extLst>
              <a:ext uri="{FF2B5EF4-FFF2-40B4-BE49-F238E27FC236}">
                <a16:creationId xmlns:a16="http://schemas.microsoft.com/office/drawing/2014/main" id="{7FA33BDC-54C4-45B0-9977-6AD260A7B844}"/>
              </a:ext>
            </a:extLst>
          </p:cNvPr>
          <p:cNvSpPr>
            <a:spLocks noGrp="1"/>
          </p:cNvSpPr>
          <p:nvPr>
            <p:ph idx="12"/>
          </p:nvPr>
        </p:nvSpPr>
        <p:spPr>
          <a:xfrm>
            <a:off x="4423735" y="1582937"/>
            <a:ext cx="3344530" cy="800219"/>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dirty="0"/>
              <a:t>Click to edit Master text styles</a:t>
            </a:r>
          </a:p>
        </p:txBody>
      </p:sp>
      <p:sp>
        <p:nvSpPr>
          <p:cNvPr id="5" name="Content Placeholder Middle">
            <a:extLst>
              <a:ext uri="{FF2B5EF4-FFF2-40B4-BE49-F238E27FC236}">
                <a16:creationId xmlns:a16="http://schemas.microsoft.com/office/drawing/2014/main" id="{1D13BCCE-AB68-426C-9401-BABA201385F3}"/>
              </a:ext>
            </a:extLst>
          </p:cNvPr>
          <p:cNvSpPr>
            <a:spLocks noGrp="1"/>
          </p:cNvSpPr>
          <p:nvPr>
            <p:ph sz="half" idx="10" hasCustomPrompt="1"/>
          </p:nvPr>
        </p:nvSpPr>
        <p:spPr>
          <a:xfrm>
            <a:off x="4423735" y="2583179"/>
            <a:ext cx="3344530" cy="3597195"/>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8" name="Content Placeholder 2">
            <a:extLst>
              <a:ext uri="{FF2B5EF4-FFF2-40B4-BE49-F238E27FC236}">
                <a16:creationId xmlns:a16="http://schemas.microsoft.com/office/drawing/2014/main" id="{9F912163-109E-42CF-B7A9-36D05095C5E3}"/>
              </a:ext>
            </a:extLst>
          </p:cNvPr>
          <p:cNvSpPr>
            <a:spLocks noGrp="1"/>
          </p:cNvSpPr>
          <p:nvPr>
            <p:ph idx="13"/>
          </p:nvPr>
        </p:nvSpPr>
        <p:spPr>
          <a:xfrm>
            <a:off x="8366760" y="1588654"/>
            <a:ext cx="3344530" cy="800219"/>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dirty="0"/>
              <a:t>Click to edit Master text styles</a:t>
            </a:r>
          </a:p>
        </p:txBody>
      </p:sp>
      <p:sp>
        <p:nvSpPr>
          <p:cNvPr id="4" name="Content Placeholder Right"/>
          <p:cNvSpPr>
            <a:spLocks noGrp="1"/>
          </p:cNvSpPr>
          <p:nvPr>
            <p:ph sz="half" idx="2" hasCustomPrompt="1"/>
          </p:nvPr>
        </p:nvSpPr>
        <p:spPr>
          <a:xfrm>
            <a:off x="8370626" y="2579767"/>
            <a:ext cx="3344530" cy="3597195"/>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a:p>
            <a:pPr lvl="2"/>
            <a:endParaRPr lang="en-US" dirty="0"/>
          </a:p>
        </p:txBody>
      </p:sp>
    </p:spTree>
    <p:custDataLst>
      <p:tags r:id="rId1"/>
    </p:custDataLst>
    <p:extLst>
      <p:ext uri="{BB962C8B-B14F-4D97-AF65-F5344CB8AC3E}">
        <p14:creationId xmlns:p14="http://schemas.microsoft.com/office/powerpoint/2010/main" val="2364903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76843" y="473245"/>
            <a:ext cx="11241915" cy="1217447"/>
          </a:xfrm>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8767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2621900"/>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10" name="Content Placeholder Bottom"/>
          <p:cNvSpPr>
            <a:spLocks noGrp="1"/>
          </p:cNvSpPr>
          <p:nvPr>
            <p:ph type="body" sz="quarter" idx="13" hasCustomPrompt="1"/>
          </p:nvPr>
        </p:nvSpPr>
        <p:spPr>
          <a:xfrm>
            <a:off x="476844" y="5395327"/>
            <a:ext cx="11241914" cy="951787"/>
          </a:xfrm>
        </p:spPr>
        <p:txBody>
          <a:bodyPr/>
          <a:lstStyle>
            <a:lvl1pPr marL="112713" indent="-112713">
              <a:defRPr sz="900" b="0">
                <a:solidFill>
                  <a:srgbClr val="000000"/>
                </a:solidFill>
              </a:defRPr>
            </a:lvl1pPr>
            <a:lvl2pPr marL="336550" indent="-112713">
              <a:defRPr sz="900" b="0">
                <a:solidFill>
                  <a:srgbClr val="000000"/>
                </a:solidFill>
              </a:defRPr>
            </a:lvl2pPr>
            <a:lvl3pPr marL="685800" indent="-168275">
              <a:defRPr sz="900" b="0">
                <a:solidFill>
                  <a:srgbClr val="000000"/>
                </a:solidFill>
              </a:defRPr>
            </a:lvl3pPr>
            <a:lvl4pPr>
              <a:defRPr sz="900" b="0"/>
            </a:lvl4pPr>
            <a:lvl5pPr>
              <a:defRPr sz="900" b="0"/>
            </a:lvl5pPr>
          </a:lstStyle>
          <a:p>
            <a:pPr lvl="0"/>
            <a:r>
              <a:rPr lang="en-US" dirty="0"/>
              <a:t>Click to edit Master text styles</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601974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02453D6-AC12-45CC-BE0D-504F54815B6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93" y="-7874"/>
            <a:ext cx="12191807" cy="6865874"/>
          </a:xfrm>
          <a:prstGeom prst="rect">
            <a:avLst/>
          </a:prstGeom>
        </p:spPr>
      </p:pic>
      <p:sp>
        <p:nvSpPr>
          <p:cNvPr id="2" name="Title"/>
          <p:cNvSpPr>
            <a:spLocks noGrp="1"/>
          </p:cNvSpPr>
          <p:nvPr>
            <p:ph type="ctrTitle" hasCustomPrompt="1"/>
          </p:nvPr>
        </p:nvSpPr>
        <p:spPr>
          <a:xfrm>
            <a:off x="914400" y="1153123"/>
            <a:ext cx="10424160" cy="2387600"/>
          </a:xfrm>
        </p:spPr>
        <p:txBody>
          <a:bodyPr anchor="b"/>
          <a:lstStyle>
            <a:lvl1pPr algn="ctr">
              <a:defRPr sz="5400" baseline="0">
                <a:solidFill>
                  <a:schemeClr val="bg1"/>
                </a:solidFill>
              </a:defRPr>
            </a:lvl1pPr>
          </a:lstStyle>
          <a:p>
            <a:r>
              <a:rPr lang="en-US" dirty="0"/>
              <a:t>Title </a:t>
            </a:r>
          </a:p>
        </p:txBody>
      </p:sp>
      <p:sp>
        <p:nvSpPr>
          <p:cNvPr id="3" name="Subtitle 2"/>
          <p:cNvSpPr>
            <a:spLocks noGrp="1"/>
          </p:cNvSpPr>
          <p:nvPr>
            <p:ph type="subTitle" idx="1" hasCustomPrompt="1"/>
          </p:nvPr>
        </p:nvSpPr>
        <p:spPr>
          <a:xfrm>
            <a:off x="914400" y="3809720"/>
            <a:ext cx="10424160" cy="1424930"/>
          </a:xfrm>
          <a:noFill/>
        </p:spPr>
        <p:txBody>
          <a:bodyPr anchor="t"/>
          <a:lstStyle>
            <a:lvl1pPr marL="0" indent="0" algn="ctr">
              <a:lnSpc>
                <a:spcPct val="100000"/>
              </a:lnSpc>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p>
        </p:txBody>
      </p:sp>
      <p:pic>
        <p:nvPicPr>
          <p:cNvPr id="14" name="Picture 7">
            <a:extLst>
              <a:ext uri="{FF2B5EF4-FFF2-40B4-BE49-F238E27FC236}">
                <a16:creationId xmlns:a16="http://schemas.microsoft.com/office/drawing/2014/main" id="{367956C9-0A63-4A7F-B986-4D823905D530}"/>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860" y="6444486"/>
            <a:ext cx="1261872" cy="28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5">
            <a:extLst>
              <a:ext uri="{FF2B5EF4-FFF2-40B4-BE49-F238E27FC236}">
                <a16:creationId xmlns:a16="http://schemas.microsoft.com/office/drawing/2014/main" id="{8D6FEA2F-362B-4EAB-BFA4-233A863C0DE7}"/>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1"/>
                </a:solidFill>
                <a:latin typeface="+mn-lt"/>
              </a:rPr>
              <a:pPr/>
              <a:t>‹#›</a:t>
            </a:fld>
            <a:endParaRPr lang="en-US" sz="1100" dirty="0">
              <a:solidFill>
                <a:schemeClr val="bg1"/>
              </a:solidFill>
              <a:latin typeface="+mn-lt"/>
            </a:endParaRPr>
          </a:p>
        </p:txBody>
      </p:sp>
      <p:sp>
        <p:nvSpPr>
          <p:cNvPr id="8" name="Copyright">
            <a:extLst>
              <a:ext uri="{FF2B5EF4-FFF2-40B4-BE49-F238E27FC236}">
                <a16:creationId xmlns:a16="http://schemas.microsoft.com/office/drawing/2014/main" id="{0581EE69-5B12-4316-9F18-5E31FC9A3125}"/>
              </a:ext>
            </a:extLst>
          </p:cNvPr>
          <p:cNvSpPr>
            <a:spLocks noGrp="1"/>
          </p:cNvSpPr>
          <p:nvPr>
            <p:ph type="body" sz="quarter" idx="12" hasCustomPrompt="1"/>
          </p:nvPr>
        </p:nvSpPr>
        <p:spPr>
          <a:xfrm>
            <a:off x="2103120" y="6355754"/>
            <a:ext cx="8961120" cy="430213"/>
          </a:xfrm>
        </p:spPr>
        <p:txBody>
          <a:bodyPr/>
          <a:lstStyle>
            <a:lvl1pPr marL="0" indent="0">
              <a:buNone/>
              <a:defRPr sz="1100">
                <a:solidFill>
                  <a:schemeClr val="bg1"/>
                </a:solidFill>
              </a:defRPr>
            </a:lvl1pPr>
          </a:lstStyle>
          <a:p>
            <a:pPr lvl="0"/>
            <a:r>
              <a:rPr lang="en-US" dirty="0"/>
              <a:t>[Author Name], [Book Title], [#] Edition. © [Insert Year] Cengage. All Rights Reserved. May not be scanned, copied or duplicated, or posted to a publicly accessible website, in whole or in part.</a:t>
            </a:r>
          </a:p>
        </p:txBody>
      </p:sp>
    </p:spTree>
    <p:custDataLst>
      <p:tags r:id="rId1"/>
    </p:custDataLst>
    <p:extLst>
      <p:ext uri="{BB962C8B-B14F-4D97-AF65-F5344CB8AC3E}">
        <p14:creationId xmlns:p14="http://schemas.microsoft.com/office/powerpoint/2010/main" val="803553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Subtitle/Images">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76843" y="368315"/>
            <a:ext cx="11241915" cy="1217447"/>
          </a:xfrm>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5769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1505492"/>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stStyle>
          <a:p>
            <a:pPr lvl="0"/>
            <a:r>
              <a:rPr lang="en-US" dirty="0"/>
              <a:t>First Level</a:t>
            </a:r>
          </a:p>
          <a:p>
            <a:pPr lvl="1"/>
            <a:r>
              <a:rPr lang="en-US" dirty="0"/>
              <a:t>Second level</a:t>
            </a:r>
          </a:p>
          <a:p>
            <a:pPr lvl="2"/>
            <a:r>
              <a:rPr lang="en-US" dirty="0"/>
              <a:t>Third level</a:t>
            </a:r>
          </a:p>
        </p:txBody>
      </p:sp>
      <p:sp>
        <p:nvSpPr>
          <p:cNvPr id="6" name="Content Placeholder 1">
            <a:extLst>
              <a:ext uri="{FF2B5EF4-FFF2-40B4-BE49-F238E27FC236}">
                <a16:creationId xmlns:a16="http://schemas.microsoft.com/office/drawing/2014/main" id="{B7E0CC24-A3CA-45F3-BF2B-B8EB09000563}"/>
              </a:ext>
            </a:extLst>
          </p:cNvPr>
          <p:cNvSpPr>
            <a:spLocks noGrp="1"/>
          </p:cNvSpPr>
          <p:nvPr>
            <p:ph idx="10" hasCustomPrompt="1"/>
          </p:nvPr>
        </p:nvSpPr>
        <p:spPr>
          <a:xfrm>
            <a:off x="476844" y="4310385"/>
            <a:ext cx="2563240" cy="2024480"/>
          </a:xfrm>
        </p:spPr>
        <p:txBody>
          <a:bodyPr/>
          <a:lstStyle>
            <a:lvl1pPr marL="0" indent="0" algn="ctr">
              <a:buNone/>
              <a:defRPr>
                <a:solidFill>
                  <a:srgbClr val="000000"/>
                </a:solidFill>
              </a:defRPr>
            </a:lvl1pPr>
          </a:lstStyle>
          <a:p>
            <a:pPr lvl="0"/>
            <a:r>
              <a:rPr lang="en-US" dirty="0"/>
              <a:t>Insert here 1</a:t>
            </a:r>
          </a:p>
        </p:txBody>
      </p:sp>
      <p:sp>
        <p:nvSpPr>
          <p:cNvPr id="7" name="Content Placeholder 2">
            <a:extLst>
              <a:ext uri="{FF2B5EF4-FFF2-40B4-BE49-F238E27FC236}">
                <a16:creationId xmlns:a16="http://schemas.microsoft.com/office/drawing/2014/main" id="{0065DFA3-2F0A-45C7-8124-3D672EB9205A}"/>
              </a:ext>
            </a:extLst>
          </p:cNvPr>
          <p:cNvSpPr>
            <a:spLocks noGrp="1"/>
          </p:cNvSpPr>
          <p:nvPr>
            <p:ph idx="11" hasCustomPrompt="1"/>
          </p:nvPr>
        </p:nvSpPr>
        <p:spPr>
          <a:xfrm>
            <a:off x="3382488" y="4310385"/>
            <a:ext cx="2563240" cy="2024480"/>
          </a:xfrm>
        </p:spPr>
        <p:txBody>
          <a:bodyPr/>
          <a:lstStyle>
            <a:lvl1pPr marL="0" indent="0" algn="ctr">
              <a:buNone/>
              <a:defRPr>
                <a:solidFill>
                  <a:srgbClr val="000000"/>
                </a:solidFill>
              </a:defRPr>
            </a:lvl1pPr>
          </a:lstStyle>
          <a:p>
            <a:pPr lvl="0"/>
            <a:r>
              <a:rPr lang="en-US" dirty="0"/>
              <a:t>Insert here 2</a:t>
            </a:r>
          </a:p>
        </p:txBody>
      </p:sp>
      <p:sp>
        <p:nvSpPr>
          <p:cNvPr id="9" name="Content Placeholder 3">
            <a:extLst>
              <a:ext uri="{FF2B5EF4-FFF2-40B4-BE49-F238E27FC236}">
                <a16:creationId xmlns:a16="http://schemas.microsoft.com/office/drawing/2014/main" id="{5EAAA4B2-2F70-4899-9014-89954C200D50}"/>
              </a:ext>
            </a:extLst>
          </p:cNvPr>
          <p:cNvSpPr>
            <a:spLocks noGrp="1"/>
          </p:cNvSpPr>
          <p:nvPr>
            <p:ph idx="13" hasCustomPrompt="1"/>
          </p:nvPr>
        </p:nvSpPr>
        <p:spPr>
          <a:xfrm>
            <a:off x="6281896" y="4319291"/>
            <a:ext cx="2563240" cy="2024480"/>
          </a:xfrm>
        </p:spPr>
        <p:txBody>
          <a:bodyPr/>
          <a:lstStyle>
            <a:lvl1pPr marL="0" indent="0" algn="ctr">
              <a:buNone/>
              <a:defRPr>
                <a:solidFill>
                  <a:srgbClr val="000000"/>
                </a:solidFill>
              </a:defRPr>
            </a:lvl1pPr>
          </a:lstStyle>
          <a:p>
            <a:pPr lvl="0"/>
            <a:r>
              <a:rPr lang="en-US" dirty="0"/>
              <a:t>Insert here 3</a:t>
            </a:r>
          </a:p>
        </p:txBody>
      </p:sp>
      <p:sp>
        <p:nvSpPr>
          <p:cNvPr id="11" name="Content Placeholder 4">
            <a:extLst>
              <a:ext uri="{FF2B5EF4-FFF2-40B4-BE49-F238E27FC236}">
                <a16:creationId xmlns:a16="http://schemas.microsoft.com/office/drawing/2014/main" id="{138B1A98-C967-4B94-B1F7-E158393317F4}"/>
              </a:ext>
            </a:extLst>
          </p:cNvPr>
          <p:cNvSpPr>
            <a:spLocks noGrp="1"/>
          </p:cNvSpPr>
          <p:nvPr>
            <p:ph idx="15" hasCustomPrompt="1"/>
          </p:nvPr>
        </p:nvSpPr>
        <p:spPr>
          <a:xfrm>
            <a:off x="9151916" y="4319291"/>
            <a:ext cx="2563240" cy="2024480"/>
          </a:xfrm>
        </p:spPr>
        <p:txBody>
          <a:bodyPr/>
          <a:lstStyle>
            <a:lvl1pPr marL="0" indent="0" algn="ctr">
              <a:buNone/>
              <a:defRPr>
                <a:solidFill>
                  <a:srgbClr val="000000"/>
                </a:solidFill>
              </a:defRPr>
            </a:lvl1pPr>
          </a:lstStyle>
          <a:p>
            <a:pPr lvl="0"/>
            <a:r>
              <a:rPr lang="en-US" dirty="0"/>
              <a:t>Insert here 4</a:t>
            </a:r>
          </a:p>
        </p:txBody>
      </p:sp>
    </p:spTree>
    <p:custDataLst>
      <p:tags r:id="rId1"/>
    </p:custDataLst>
    <p:extLst>
      <p:ext uri="{BB962C8B-B14F-4D97-AF65-F5344CB8AC3E}">
        <p14:creationId xmlns:p14="http://schemas.microsoft.com/office/powerpoint/2010/main" val="49076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ulti Image/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1"/>
          <p:cNvSpPr>
            <a:spLocks noGrp="1"/>
          </p:cNvSpPr>
          <p:nvPr>
            <p:ph idx="1" hasCustomPrompt="1"/>
          </p:nvPr>
        </p:nvSpPr>
        <p:spPr>
          <a:xfrm>
            <a:off x="476844" y="1944375"/>
            <a:ext cx="2563240" cy="2024480"/>
          </a:xfrm>
        </p:spPr>
        <p:txBody>
          <a:bodyPr/>
          <a:lstStyle>
            <a:lvl1pPr marL="0" indent="0" algn="ctr">
              <a:buNone/>
              <a:defRPr>
                <a:solidFill>
                  <a:srgbClr val="000000"/>
                </a:solidFill>
              </a:defRPr>
            </a:lvl1pPr>
          </a:lstStyle>
          <a:p>
            <a:pPr lvl="0"/>
            <a:r>
              <a:rPr lang="en-US" dirty="0"/>
              <a:t>Insert here 1</a:t>
            </a:r>
          </a:p>
        </p:txBody>
      </p:sp>
      <p:sp>
        <p:nvSpPr>
          <p:cNvPr id="15" name="Content Placeholder 2">
            <a:extLst>
              <a:ext uri="{FF2B5EF4-FFF2-40B4-BE49-F238E27FC236}">
                <a16:creationId xmlns:a16="http://schemas.microsoft.com/office/drawing/2014/main" id="{A951D41C-52EA-4F3C-BC8E-A9309F4EB627}"/>
              </a:ext>
            </a:extLst>
          </p:cNvPr>
          <p:cNvSpPr>
            <a:spLocks noGrp="1"/>
          </p:cNvSpPr>
          <p:nvPr>
            <p:ph idx="11" hasCustomPrompt="1"/>
          </p:nvPr>
        </p:nvSpPr>
        <p:spPr>
          <a:xfrm>
            <a:off x="3382488" y="1944375"/>
            <a:ext cx="2563240" cy="2024480"/>
          </a:xfrm>
        </p:spPr>
        <p:txBody>
          <a:bodyPr/>
          <a:lstStyle>
            <a:lvl1pPr marL="0" indent="0" algn="ctr">
              <a:buNone/>
              <a:defRPr>
                <a:solidFill>
                  <a:srgbClr val="000000"/>
                </a:solidFill>
              </a:defRPr>
            </a:lvl1pPr>
          </a:lstStyle>
          <a:p>
            <a:pPr lvl="0"/>
            <a:r>
              <a:rPr lang="en-US" dirty="0"/>
              <a:t>Insert here 2</a:t>
            </a:r>
          </a:p>
        </p:txBody>
      </p:sp>
      <p:sp>
        <p:nvSpPr>
          <p:cNvPr id="17" name="Content Placeholder 3">
            <a:extLst>
              <a:ext uri="{FF2B5EF4-FFF2-40B4-BE49-F238E27FC236}">
                <a16:creationId xmlns:a16="http://schemas.microsoft.com/office/drawing/2014/main" id="{1CD2ACDE-E8DF-4B19-9DBB-017510EECF31}"/>
              </a:ext>
            </a:extLst>
          </p:cNvPr>
          <p:cNvSpPr>
            <a:spLocks noGrp="1"/>
          </p:cNvSpPr>
          <p:nvPr>
            <p:ph idx="13" hasCustomPrompt="1"/>
          </p:nvPr>
        </p:nvSpPr>
        <p:spPr>
          <a:xfrm>
            <a:off x="6281896" y="1953281"/>
            <a:ext cx="2563240" cy="2024480"/>
          </a:xfrm>
        </p:spPr>
        <p:txBody>
          <a:bodyPr/>
          <a:lstStyle>
            <a:lvl1pPr marL="0" indent="0" algn="ctr">
              <a:buNone/>
              <a:defRPr>
                <a:solidFill>
                  <a:srgbClr val="000000"/>
                </a:solidFill>
              </a:defRPr>
            </a:lvl1pPr>
          </a:lstStyle>
          <a:p>
            <a:pPr lvl="0"/>
            <a:r>
              <a:rPr lang="en-US" dirty="0"/>
              <a:t>Insert here 3</a:t>
            </a:r>
          </a:p>
        </p:txBody>
      </p:sp>
      <p:sp>
        <p:nvSpPr>
          <p:cNvPr id="19" name="Content Placeholder 4">
            <a:extLst>
              <a:ext uri="{FF2B5EF4-FFF2-40B4-BE49-F238E27FC236}">
                <a16:creationId xmlns:a16="http://schemas.microsoft.com/office/drawing/2014/main" id="{F18F8C24-8F67-4A0C-8E2F-54E8026EAD00}"/>
              </a:ext>
            </a:extLst>
          </p:cNvPr>
          <p:cNvSpPr>
            <a:spLocks noGrp="1"/>
          </p:cNvSpPr>
          <p:nvPr>
            <p:ph idx="15" hasCustomPrompt="1"/>
          </p:nvPr>
        </p:nvSpPr>
        <p:spPr>
          <a:xfrm>
            <a:off x="9151916" y="1953281"/>
            <a:ext cx="2563240" cy="2024480"/>
          </a:xfrm>
        </p:spPr>
        <p:txBody>
          <a:bodyPr/>
          <a:lstStyle>
            <a:lvl1pPr marL="0" indent="0" algn="ctr">
              <a:buNone/>
              <a:defRPr>
                <a:solidFill>
                  <a:srgbClr val="000000"/>
                </a:solidFill>
              </a:defRPr>
            </a:lvl1pPr>
          </a:lstStyle>
          <a:p>
            <a:pPr lvl="0"/>
            <a:r>
              <a:rPr lang="en-US" dirty="0"/>
              <a:t>Insert here 4</a:t>
            </a:r>
          </a:p>
        </p:txBody>
      </p:sp>
      <p:sp>
        <p:nvSpPr>
          <p:cNvPr id="9" name="Content Placeholder 5">
            <a:extLst>
              <a:ext uri="{FF2B5EF4-FFF2-40B4-BE49-F238E27FC236}">
                <a16:creationId xmlns:a16="http://schemas.microsoft.com/office/drawing/2014/main" id="{1950DDEC-E898-4F6D-A7F2-930A23B3C11F}"/>
              </a:ext>
            </a:extLst>
          </p:cNvPr>
          <p:cNvSpPr>
            <a:spLocks noGrp="1"/>
          </p:cNvSpPr>
          <p:nvPr>
            <p:ph idx="10" hasCustomPrompt="1"/>
          </p:nvPr>
        </p:nvSpPr>
        <p:spPr>
          <a:xfrm>
            <a:off x="476843" y="4128059"/>
            <a:ext cx="2563241" cy="2024480"/>
          </a:xfrm>
        </p:spPr>
        <p:txBody>
          <a:bodyPr/>
          <a:lstStyle>
            <a:lvl1pPr marL="0" indent="0" algn="ctr">
              <a:buNone/>
              <a:defRPr>
                <a:solidFill>
                  <a:srgbClr val="000000"/>
                </a:solidFill>
              </a:defRPr>
            </a:lvl1pPr>
          </a:lstStyle>
          <a:p>
            <a:pPr lvl="0"/>
            <a:r>
              <a:rPr lang="en-US" dirty="0"/>
              <a:t>Insert here 5</a:t>
            </a:r>
          </a:p>
        </p:txBody>
      </p:sp>
      <p:sp>
        <p:nvSpPr>
          <p:cNvPr id="16" name="Content Placeholder 6">
            <a:extLst>
              <a:ext uri="{FF2B5EF4-FFF2-40B4-BE49-F238E27FC236}">
                <a16:creationId xmlns:a16="http://schemas.microsoft.com/office/drawing/2014/main" id="{B7548D5A-3DFF-4FF5-A587-74246B76C1A7}"/>
              </a:ext>
            </a:extLst>
          </p:cNvPr>
          <p:cNvSpPr>
            <a:spLocks noGrp="1"/>
          </p:cNvSpPr>
          <p:nvPr>
            <p:ph idx="12" hasCustomPrompt="1"/>
          </p:nvPr>
        </p:nvSpPr>
        <p:spPr>
          <a:xfrm>
            <a:off x="3382487" y="4128059"/>
            <a:ext cx="2563241" cy="2024480"/>
          </a:xfrm>
        </p:spPr>
        <p:txBody>
          <a:bodyPr/>
          <a:lstStyle>
            <a:lvl1pPr marL="0" indent="0" algn="ctr">
              <a:buNone/>
              <a:defRPr>
                <a:solidFill>
                  <a:srgbClr val="000000"/>
                </a:solidFill>
              </a:defRPr>
            </a:lvl1pPr>
          </a:lstStyle>
          <a:p>
            <a:pPr lvl="0"/>
            <a:r>
              <a:rPr lang="en-US" dirty="0"/>
              <a:t>Insert here 6</a:t>
            </a:r>
          </a:p>
        </p:txBody>
      </p:sp>
      <p:sp>
        <p:nvSpPr>
          <p:cNvPr id="18" name="Content Placeholder 7">
            <a:extLst>
              <a:ext uri="{FF2B5EF4-FFF2-40B4-BE49-F238E27FC236}">
                <a16:creationId xmlns:a16="http://schemas.microsoft.com/office/drawing/2014/main" id="{A24E382A-7ED1-49CB-8053-85276CAEB9B2}"/>
              </a:ext>
            </a:extLst>
          </p:cNvPr>
          <p:cNvSpPr>
            <a:spLocks noGrp="1"/>
          </p:cNvSpPr>
          <p:nvPr>
            <p:ph idx="14" hasCustomPrompt="1"/>
          </p:nvPr>
        </p:nvSpPr>
        <p:spPr>
          <a:xfrm>
            <a:off x="6281895" y="4136965"/>
            <a:ext cx="2563241" cy="2024480"/>
          </a:xfrm>
        </p:spPr>
        <p:txBody>
          <a:bodyPr/>
          <a:lstStyle>
            <a:lvl1pPr marL="0" indent="0" algn="ctr">
              <a:buNone/>
              <a:defRPr>
                <a:solidFill>
                  <a:srgbClr val="000000"/>
                </a:solidFill>
              </a:defRPr>
            </a:lvl1pPr>
          </a:lstStyle>
          <a:p>
            <a:pPr lvl="0"/>
            <a:r>
              <a:rPr lang="en-US" dirty="0"/>
              <a:t>Insert here 7</a:t>
            </a:r>
          </a:p>
        </p:txBody>
      </p:sp>
      <p:sp>
        <p:nvSpPr>
          <p:cNvPr id="20" name="Content Placeholder 8">
            <a:extLst>
              <a:ext uri="{FF2B5EF4-FFF2-40B4-BE49-F238E27FC236}">
                <a16:creationId xmlns:a16="http://schemas.microsoft.com/office/drawing/2014/main" id="{AC6187B3-59CD-4356-83E5-962B5ACC4AEB}"/>
              </a:ext>
            </a:extLst>
          </p:cNvPr>
          <p:cNvSpPr>
            <a:spLocks noGrp="1"/>
          </p:cNvSpPr>
          <p:nvPr>
            <p:ph idx="16" hasCustomPrompt="1"/>
          </p:nvPr>
        </p:nvSpPr>
        <p:spPr>
          <a:xfrm>
            <a:off x="9151915" y="4136965"/>
            <a:ext cx="2563241" cy="2024480"/>
          </a:xfrm>
        </p:spPr>
        <p:txBody>
          <a:bodyPr/>
          <a:lstStyle>
            <a:lvl1pPr marL="0" indent="0" algn="ctr">
              <a:buNone/>
              <a:defRPr>
                <a:solidFill>
                  <a:srgbClr val="000000"/>
                </a:solidFill>
              </a:defRPr>
            </a:lvl1pPr>
          </a:lstStyle>
          <a:p>
            <a:pPr lvl="0"/>
            <a:r>
              <a:rPr lang="en-US" dirty="0"/>
              <a:t>Insert here 8</a:t>
            </a:r>
          </a:p>
        </p:txBody>
      </p:sp>
    </p:spTree>
    <p:custDataLst>
      <p:tags r:id="rId1"/>
    </p:custDataLst>
    <p:extLst>
      <p:ext uri="{BB962C8B-B14F-4D97-AF65-F5344CB8AC3E}">
        <p14:creationId xmlns:p14="http://schemas.microsoft.com/office/powerpoint/2010/main" val="1305473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Image/On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1</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2</a:t>
            </a:r>
          </a:p>
        </p:txBody>
      </p:sp>
      <p:sp>
        <p:nvSpPr>
          <p:cNvPr id="9" name="Content Placeholder"/>
          <p:cNvSpPr>
            <a:spLocks noGrp="1"/>
          </p:cNvSpPr>
          <p:nvPr>
            <p:ph sz="half" idx="2" hasCustomPrompt="1"/>
          </p:nvPr>
        </p:nvSpPr>
        <p:spPr>
          <a:xfrm>
            <a:off x="3624200" y="1825625"/>
            <a:ext cx="8090957" cy="4351338"/>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1409165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Imag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2045728"/>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2</a:t>
            </a:r>
          </a:p>
        </p:txBody>
      </p:sp>
      <p:sp>
        <p:nvSpPr>
          <p:cNvPr id="6" name="Content Placeholder Bottom">
            <a:extLst>
              <a:ext uri="{FF2B5EF4-FFF2-40B4-BE49-F238E27FC236}">
                <a16:creationId xmlns:a16="http://schemas.microsoft.com/office/drawing/2014/main" id="{4003AB72-C071-4875-8D31-00FB47092143}"/>
              </a:ext>
            </a:extLst>
          </p:cNvPr>
          <p:cNvSpPr>
            <a:spLocks noGrp="1"/>
          </p:cNvSpPr>
          <p:nvPr>
            <p:ph sz="half" idx="15" hasCustomPrompt="1"/>
          </p:nvPr>
        </p:nvSpPr>
        <p:spPr>
          <a:xfrm>
            <a:off x="3624199" y="4136860"/>
            <a:ext cx="8090957" cy="2045728"/>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38044204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Imag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121744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1217450"/>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solidFill>
                  <a:srgbClr val="000000"/>
                </a:solidFill>
              </a:defRPr>
            </a:lvl3pPr>
          </a:lstStyle>
          <a:p>
            <a:pPr lvl="0"/>
            <a:r>
              <a:rPr lang="en-US" dirty="0"/>
              <a:t>First Level</a:t>
            </a:r>
          </a:p>
          <a:p>
            <a:pPr lvl="1"/>
            <a:r>
              <a:rPr lang="en-US" dirty="0"/>
              <a:t>Second level</a:t>
            </a:r>
          </a:p>
          <a:p>
            <a:pPr lvl="2"/>
            <a:r>
              <a:rPr lang="en-US" dirty="0"/>
              <a:t>Third level</a:t>
            </a:r>
          </a:p>
        </p:txBody>
      </p:sp>
      <p:sp>
        <p:nvSpPr>
          <p:cNvPr id="14" name="Image Placeholder 2">
            <a:extLst>
              <a:ext uri="{FF2B5EF4-FFF2-40B4-BE49-F238E27FC236}">
                <a16:creationId xmlns:a16="http://schemas.microsoft.com/office/drawing/2014/main" id="{329BB347-70F5-49B3-A1D7-9C05C8ED5028}"/>
              </a:ext>
            </a:extLst>
          </p:cNvPr>
          <p:cNvSpPr>
            <a:spLocks noGrp="1"/>
          </p:cNvSpPr>
          <p:nvPr>
            <p:ph sz="half" idx="14" hasCustomPrompt="1"/>
          </p:nvPr>
        </p:nvSpPr>
        <p:spPr>
          <a:xfrm>
            <a:off x="479343" y="3207219"/>
            <a:ext cx="2875957" cy="121744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2</a:t>
            </a:r>
          </a:p>
        </p:txBody>
      </p:sp>
      <p:sp>
        <p:nvSpPr>
          <p:cNvPr id="15" name="Content Placeholder Middle">
            <a:extLst>
              <a:ext uri="{FF2B5EF4-FFF2-40B4-BE49-F238E27FC236}">
                <a16:creationId xmlns:a16="http://schemas.microsoft.com/office/drawing/2014/main" id="{E344C337-1A6E-4BE6-8E9E-7076FBBEEFAC}"/>
              </a:ext>
            </a:extLst>
          </p:cNvPr>
          <p:cNvSpPr>
            <a:spLocks noGrp="1"/>
          </p:cNvSpPr>
          <p:nvPr>
            <p:ph sz="half" idx="15" hasCustomPrompt="1"/>
          </p:nvPr>
        </p:nvSpPr>
        <p:spPr>
          <a:xfrm>
            <a:off x="3626700" y="3207216"/>
            <a:ext cx="8090957" cy="1217450"/>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solidFill>
                  <a:srgbClr val="000000"/>
                </a:solidFill>
              </a:defRPr>
            </a:lvl3pPr>
          </a:lstStyle>
          <a:p>
            <a:pPr lvl="0"/>
            <a:r>
              <a:rPr lang="en-US" dirty="0"/>
              <a:t>First Level</a:t>
            </a:r>
          </a:p>
          <a:p>
            <a:pPr lvl="1"/>
            <a:r>
              <a:rPr lang="en-US" dirty="0"/>
              <a:t>Second level</a:t>
            </a:r>
          </a:p>
          <a:p>
            <a:pPr lvl="2"/>
            <a:r>
              <a:rPr lang="en-US" dirty="0"/>
              <a:t>Third level</a:t>
            </a:r>
          </a:p>
        </p:txBody>
      </p:sp>
      <p:sp>
        <p:nvSpPr>
          <p:cNvPr id="16" name="Image Placeholder 3">
            <a:extLst>
              <a:ext uri="{FF2B5EF4-FFF2-40B4-BE49-F238E27FC236}">
                <a16:creationId xmlns:a16="http://schemas.microsoft.com/office/drawing/2014/main" id="{A70ED764-0931-4273-A125-CE2D6E0F8A8D}"/>
              </a:ext>
            </a:extLst>
          </p:cNvPr>
          <p:cNvSpPr>
            <a:spLocks noGrp="1"/>
          </p:cNvSpPr>
          <p:nvPr>
            <p:ph sz="half" idx="16" hasCustomPrompt="1"/>
          </p:nvPr>
        </p:nvSpPr>
        <p:spPr>
          <a:xfrm>
            <a:off x="479343" y="4631282"/>
            <a:ext cx="2875957" cy="121744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3</a:t>
            </a:r>
          </a:p>
        </p:txBody>
      </p:sp>
      <p:sp>
        <p:nvSpPr>
          <p:cNvPr id="17" name="Content Placeholder Bottom">
            <a:extLst>
              <a:ext uri="{FF2B5EF4-FFF2-40B4-BE49-F238E27FC236}">
                <a16:creationId xmlns:a16="http://schemas.microsoft.com/office/drawing/2014/main" id="{1A924411-097F-4689-AC4D-9173B40A69F2}"/>
              </a:ext>
            </a:extLst>
          </p:cNvPr>
          <p:cNvSpPr>
            <a:spLocks noGrp="1"/>
          </p:cNvSpPr>
          <p:nvPr>
            <p:ph sz="half" idx="17" hasCustomPrompt="1"/>
          </p:nvPr>
        </p:nvSpPr>
        <p:spPr>
          <a:xfrm>
            <a:off x="3626700" y="4631279"/>
            <a:ext cx="8090957" cy="1217450"/>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solidFill>
                  <a:srgbClr val="000000"/>
                </a:solidFill>
              </a:defRPr>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709763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Image/Four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899814"/>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1</a:t>
            </a:r>
          </a:p>
        </p:txBody>
      </p:sp>
      <p:sp>
        <p:nvSpPr>
          <p:cNvPr id="9" name="Content Placeholder 1"/>
          <p:cNvSpPr>
            <a:spLocks noGrp="1"/>
          </p:cNvSpPr>
          <p:nvPr>
            <p:ph sz="half" idx="2" hasCustomPrompt="1"/>
          </p:nvPr>
        </p:nvSpPr>
        <p:spPr>
          <a:xfrm>
            <a:off x="3624200" y="1825625"/>
            <a:ext cx="8090957" cy="895515"/>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lvl3pPr>
          </a:lstStyle>
          <a:p>
            <a:pPr lvl="0"/>
            <a:r>
              <a:rPr lang="en-US" dirty="0"/>
              <a:t>First Level</a:t>
            </a:r>
          </a:p>
          <a:p>
            <a:pPr lvl="1"/>
            <a:r>
              <a:rPr lang="en-US" dirty="0"/>
              <a:t>Second level</a:t>
            </a:r>
          </a:p>
        </p:txBody>
      </p:sp>
      <p:sp>
        <p:nvSpPr>
          <p:cNvPr id="10" name="Image Placeholder 2">
            <a:extLst>
              <a:ext uri="{FF2B5EF4-FFF2-40B4-BE49-F238E27FC236}">
                <a16:creationId xmlns:a16="http://schemas.microsoft.com/office/drawing/2014/main" id="{02C25FD2-E251-4DC4-8F30-3EDA9A61D7DC}"/>
              </a:ext>
            </a:extLst>
          </p:cNvPr>
          <p:cNvSpPr>
            <a:spLocks noGrp="1"/>
          </p:cNvSpPr>
          <p:nvPr>
            <p:ph sz="half" idx="14" hasCustomPrompt="1"/>
          </p:nvPr>
        </p:nvSpPr>
        <p:spPr>
          <a:xfrm>
            <a:off x="476843" y="2941438"/>
            <a:ext cx="2875957" cy="899814"/>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2</a:t>
            </a:r>
          </a:p>
        </p:txBody>
      </p:sp>
      <p:sp>
        <p:nvSpPr>
          <p:cNvPr id="11" name="Content Placeholder 2">
            <a:extLst>
              <a:ext uri="{FF2B5EF4-FFF2-40B4-BE49-F238E27FC236}">
                <a16:creationId xmlns:a16="http://schemas.microsoft.com/office/drawing/2014/main" id="{6FFE322F-E595-4582-997C-0A06F238C8D3}"/>
              </a:ext>
            </a:extLst>
          </p:cNvPr>
          <p:cNvSpPr>
            <a:spLocks noGrp="1"/>
          </p:cNvSpPr>
          <p:nvPr>
            <p:ph sz="half" idx="15" hasCustomPrompt="1"/>
          </p:nvPr>
        </p:nvSpPr>
        <p:spPr>
          <a:xfrm>
            <a:off x="3624200" y="2941435"/>
            <a:ext cx="8090957" cy="895515"/>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lvl3pPr>
          </a:lstStyle>
          <a:p>
            <a:pPr lvl="0"/>
            <a:r>
              <a:rPr lang="en-US" dirty="0"/>
              <a:t>First Level</a:t>
            </a:r>
          </a:p>
          <a:p>
            <a:pPr lvl="1"/>
            <a:r>
              <a:rPr lang="en-US" dirty="0"/>
              <a:t>Second level</a:t>
            </a:r>
          </a:p>
        </p:txBody>
      </p:sp>
      <p:sp>
        <p:nvSpPr>
          <p:cNvPr id="12" name="Image Placeholder 3">
            <a:extLst>
              <a:ext uri="{FF2B5EF4-FFF2-40B4-BE49-F238E27FC236}">
                <a16:creationId xmlns:a16="http://schemas.microsoft.com/office/drawing/2014/main" id="{647E63CA-E745-4DE2-B25A-D398F113EFA6}"/>
              </a:ext>
            </a:extLst>
          </p:cNvPr>
          <p:cNvSpPr>
            <a:spLocks noGrp="1"/>
          </p:cNvSpPr>
          <p:nvPr>
            <p:ph sz="half" idx="16" hasCustomPrompt="1"/>
          </p:nvPr>
        </p:nvSpPr>
        <p:spPr>
          <a:xfrm>
            <a:off x="480444" y="4065961"/>
            <a:ext cx="2875957" cy="899814"/>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3</a:t>
            </a:r>
          </a:p>
        </p:txBody>
      </p:sp>
      <p:sp>
        <p:nvSpPr>
          <p:cNvPr id="13" name="Content Placeholder 3">
            <a:extLst>
              <a:ext uri="{FF2B5EF4-FFF2-40B4-BE49-F238E27FC236}">
                <a16:creationId xmlns:a16="http://schemas.microsoft.com/office/drawing/2014/main" id="{EFE66096-5B65-4DD6-9AD6-9E55675E34CD}"/>
              </a:ext>
            </a:extLst>
          </p:cNvPr>
          <p:cNvSpPr>
            <a:spLocks noGrp="1"/>
          </p:cNvSpPr>
          <p:nvPr>
            <p:ph sz="half" idx="17" hasCustomPrompt="1"/>
          </p:nvPr>
        </p:nvSpPr>
        <p:spPr>
          <a:xfrm>
            <a:off x="3627801" y="4065958"/>
            <a:ext cx="8090957" cy="895515"/>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lvl3pPr>
          </a:lstStyle>
          <a:p>
            <a:pPr lvl="0"/>
            <a:r>
              <a:rPr lang="en-US" dirty="0"/>
              <a:t>First Level</a:t>
            </a:r>
          </a:p>
          <a:p>
            <a:pPr lvl="1"/>
            <a:r>
              <a:rPr lang="en-US" dirty="0"/>
              <a:t>Second level</a:t>
            </a:r>
          </a:p>
        </p:txBody>
      </p:sp>
      <p:sp>
        <p:nvSpPr>
          <p:cNvPr id="14" name="Image Placeholder 4">
            <a:extLst>
              <a:ext uri="{FF2B5EF4-FFF2-40B4-BE49-F238E27FC236}">
                <a16:creationId xmlns:a16="http://schemas.microsoft.com/office/drawing/2014/main" id="{765390A9-B975-43C8-86E6-45E636A649C5}"/>
              </a:ext>
            </a:extLst>
          </p:cNvPr>
          <p:cNvSpPr>
            <a:spLocks noGrp="1"/>
          </p:cNvSpPr>
          <p:nvPr>
            <p:ph sz="half" idx="18" hasCustomPrompt="1"/>
          </p:nvPr>
        </p:nvSpPr>
        <p:spPr>
          <a:xfrm>
            <a:off x="480444" y="5181771"/>
            <a:ext cx="2875957" cy="899814"/>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4</a:t>
            </a:r>
          </a:p>
        </p:txBody>
      </p:sp>
      <p:sp>
        <p:nvSpPr>
          <p:cNvPr id="15" name="Content Placeholder 4">
            <a:extLst>
              <a:ext uri="{FF2B5EF4-FFF2-40B4-BE49-F238E27FC236}">
                <a16:creationId xmlns:a16="http://schemas.microsoft.com/office/drawing/2014/main" id="{04B6F74B-2775-4949-A70C-BCBBFE20C3A2}"/>
              </a:ext>
            </a:extLst>
          </p:cNvPr>
          <p:cNvSpPr>
            <a:spLocks noGrp="1"/>
          </p:cNvSpPr>
          <p:nvPr>
            <p:ph sz="half" idx="19" hasCustomPrompt="1"/>
          </p:nvPr>
        </p:nvSpPr>
        <p:spPr>
          <a:xfrm>
            <a:off x="3627801" y="5181768"/>
            <a:ext cx="8090957" cy="895515"/>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lvl3pPr>
          </a:lstStyle>
          <a:p>
            <a:pPr lvl="0"/>
            <a:r>
              <a:rPr lang="en-US" dirty="0"/>
              <a:t>First Level</a:t>
            </a:r>
          </a:p>
          <a:p>
            <a:pPr lvl="1"/>
            <a:r>
              <a:rPr lang="en-US" dirty="0"/>
              <a:t>Second level</a:t>
            </a:r>
          </a:p>
        </p:txBody>
      </p:sp>
    </p:spTree>
    <p:custDataLst>
      <p:tags r:id="rId1"/>
    </p:custDataLst>
    <p:extLst>
      <p:ext uri="{BB962C8B-B14F-4D97-AF65-F5344CB8AC3E}">
        <p14:creationId xmlns:p14="http://schemas.microsoft.com/office/powerpoint/2010/main" val="25185195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5302E-3CB5-42AD-B464-F6B07B511A7B}"/>
              </a:ext>
            </a:extLst>
          </p:cNvPr>
          <p:cNvSpPr>
            <a:spLocks noGrp="1"/>
          </p:cNvSpPr>
          <p:nvPr>
            <p:ph type="title"/>
          </p:nvPr>
        </p:nvSpPr>
        <p:spPr/>
        <p:txBody>
          <a:bodyPr/>
          <a:lstStyle/>
          <a:p>
            <a:r>
              <a:rPr lang="en-US"/>
              <a:t>Click to edit Master title style</a:t>
            </a:r>
          </a:p>
        </p:txBody>
      </p:sp>
      <p:sp>
        <p:nvSpPr>
          <p:cNvPr id="4" name="Media Placeholder 3">
            <a:extLst>
              <a:ext uri="{FF2B5EF4-FFF2-40B4-BE49-F238E27FC236}">
                <a16:creationId xmlns:a16="http://schemas.microsoft.com/office/drawing/2014/main" id="{50C3DAD5-7018-41AE-A45F-20014BF27990}"/>
              </a:ext>
            </a:extLst>
          </p:cNvPr>
          <p:cNvSpPr>
            <a:spLocks noGrp="1"/>
          </p:cNvSpPr>
          <p:nvPr>
            <p:ph type="media" sz="quarter" idx="10"/>
          </p:nvPr>
        </p:nvSpPr>
        <p:spPr>
          <a:xfrm>
            <a:off x="476250" y="2120900"/>
            <a:ext cx="6361113" cy="3683000"/>
          </a:xfrm>
        </p:spPr>
        <p:txBody>
          <a:bodyPr/>
          <a:lstStyle>
            <a:lvl1pPr marL="0" indent="0">
              <a:buNone/>
              <a:defRPr/>
            </a:lvl1pPr>
          </a:lstStyle>
          <a:p>
            <a:endParaRPr lang="en-US" dirty="0"/>
          </a:p>
        </p:txBody>
      </p:sp>
      <p:sp>
        <p:nvSpPr>
          <p:cNvPr id="9" name="Text Placeholder 8">
            <a:extLst>
              <a:ext uri="{FF2B5EF4-FFF2-40B4-BE49-F238E27FC236}">
                <a16:creationId xmlns:a16="http://schemas.microsoft.com/office/drawing/2014/main" id="{AD03E3FD-A040-4AA5-BC67-8F46FFA45485}"/>
              </a:ext>
            </a:extLst>
          </p:cNvPr>
          <p:cNvSpPr>
            <a:spLocks noGrp="1"/>
          </p:cNvSpPr>
          <p:nvPr>
            <p:ph type="body" sz="quarter" idx="11" hasCustomPrompt="1"/>
          </p:nvPr>
        </p:nvSpPr>
        <p:spPr>
          <a:xfrm>
            <a:off x="7646988" y="3962401"/>
            <a:ext cx="3922712" cy="1841500"/>
          </a:xfrm>
        </p:spPr>
        <p:txBody>
          <a:bodyPr/>
          <a:lstStyle>
            <a:lvl1pPr marL="0" indent="0">
              <a:buNone/>
              <a:defRPr sz="1800"/>
            </a:lvl1pPr>
            <a:lvl5pPr>
              <a:defRPr sz="2400" b="0">
                <a:solidFill>
                  <a:srgbClr val="000000"/>
                </a:solidFill>
              </a:defRPr>
            </a:lvl5pPr>
          </a:lstStyle>
          <a:p>
            <a:pPr lvl="0"/>
            <a:r>
              <a:rPr lang="en-US" dirty="0"/>
              <a:t>Click to add caption to accompany content. </a:t>
            </a:r>
          </a:p>
        </p:txBody>
      </p:sp>
    </p:spTree>
    <p:extLst>
      <p:ext uri="{BB962C8B-B14F-4D97-AF65-F5344CB8AC3E}">
        <p14:creationId xmlns:p14="http://schemas.microsoft.com/office/powerpoint/2010/main" val="1879928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p:cNvSpPr>
            <a:spLocks noGrp="1"/>
          </p:cNvSpPr>
          <p:nvPr>
            <p:ph idx="1" hasCustomPrompt="1"/>
          </p:nvPr>
        </p:nvSpPr>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3066196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5" name="Content Placeholder 2">
            <a:extLst>
              <a:ext uri="{FF2B5EF4-FFF2-40B4-BE49-F238E27FC236}">
                <a16:creationId xmlns:a16="http://schemas.microsoft.com/office/drawing/2014/main" id="{E746DB13-92A9-47C2-9058-218A0E2EDCFC}"/>
              </a:ext>
            </a:extLst>
          </p:cNvPr>
          <p:cNvSpPr>
            <a:spLocks noGrp="1"/>
          </p:cNvSpPr>
          <p:nvPr>
            <p:ph idx="10"/>
          </p:nvPr>
        </p:nvSpPr>
        <p:spPr>
          <a:xfrm>
            <a:off x="476843" y="1825625"/>
            <a:ext cx="5542956" cy="492443"/>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3" name="Content Placeholder Left"/>
          <p:cNvSpPr>
            <a:spLocks noGrp="1"/>
          </p:cNvSpPr>
          <p:nvPr>
            <p:ph sz="half" idx="1" hasCustomPrompt="1"/>
          </p:nvPr>
        </p:nvSpPr>
        <p:spPr>
          <a:xfrm>
            <a:off x="476843" y="2473693"/>
            <a:ext cx="5542957" cy="3703270"/>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6" name="Content Placeholder 2">
            <a:extLst>
              <a:ext uri="{FF2B5EF4-FFF2-40B4-BE49-F238E27FC236}">
                <a16:creationId xmlns:a16="http://schemas.microsoft.com/office/drawing/2014/main" id="{25D6101F-D933-4709-A0BA-1CB69D3DC64B}"/>
              </a:ext>
            </a:extLst>
          </p:cNvPr>
          <p:cNvSpPr>
            <a:spLocks noGrp="1"/>
          </p:cNvSpPr>
          <p:nvPr>
            <p:ph idx="11"/>
          </p:nvPr>
        </p:nvSpPr>
        <p:spPr>
          <a:xfrm>
            <a:off x="6172200" y="1825625"/>
            <a:ext cx="5542956" cy="492443"/>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Content Placeholder Right"/>
          <p:cNvSpPr>
            <a:spLocks noGrp="1"/>
          </p:cNvSpPr>
          <p:nvPr>
            <p:ph sz="half" idx="2" hasCustomPrompt="1"/>
          </p:nvPr>
        </p:nvSpPr>
        <p:spPr>
          <a:xfrm>
            <a:off x="6172200" y="2473691"/>
            <a:ext cx="5542956" cy="3703271"/>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834274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76843" y="473246"/>
            <a:ext cx="11241915" cy="909670"/>
          </a:xfrm>
        </p:spPr>
        <p:txBody>
          <a:bodyPr/>
          <a:lstStyle>
            <a:lvl1pPr>
              <a:defRPr/>
            </a:lvl1pPr>
          </a:lstStyle>
          <a:p>
            <a:r>
              <a:rPr lang="en-US" dirty="0"/>
              <a:t>Slide Title</a:t>
            </a:r>
          </a:p>
        </p:txBody>
      </p:sp>
      <p:sp>
        <p:nvSpPr>
          <p:cNvPr id="6" name="Content Placeholder 2">
            <a:extLst>
              <a:ext uri="{FF2B5EF4-FFF2-40B4-BE49-F238E27FC236}">
                <a16:creationId xmlns:a16="http://schemas.microsoft.com/office/drawing/2014/main" id="{72EB7A33-D6FD-4ACA-9D6B-0B6FF455A81D}"/>
              </a:ext>
            </a:extLst>
          </p:cNvPr>
          <p:cNvSpPr>
            <a:spLocks noGrp="1"/>
          </p:cNvSpPr>
          <p:nvPr>
            <p:ph idx="11"/>
          </p:nvPr>
        </p:nvSpPr>
        <p:spPr>
          <a:xfrm>
            <a:off x="476844" y="1582938"/>
            <a:ext cx="3344530" cy="800219"/>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dirty="0"/>
              <a:t>Click to edit Master text styles</a:t>
            </a:r>
          </a:p>
        </p:txBody>
      </p:sp>
      <p:sp>
        <p:nvSpPr>
          <p:cNvPr id="3" name="Content Placeholder Left"/>
          <p:cNvSpPr>
            <a:spLocks noGrp="1"/>
          </p:cNvSpPr>
          <p:nvPr>
            <p:ph sz="half" idx="1" hasCustomPrompt="1"/>
          </p:nvPr>
        </p:nvSpPr>
        <p:spPr>
          <a:xfrm>
            <a:off x="476844" y="2583180"/>
            <a:ext cx="3344530" cy="3593782"/>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7" name="Content Placeholder 2">
            <a:extLst>
              <a:ext uri="{FF2B5EF4-FFF2-40B4-BE49-F238E27FC236}">
                <a16:creationId xmlns:a16="http://schemas.microsoft.com/office/drawing/2014/main" id="{7FA33BDC-54C4-45B0-9977-6AD260A7B844}"/>
              </a:ext>
            </a:extLst>
          </p:cNvPr>
          <p:cNvSpPr>
            <a:spLocks noGrp="1"/>
          </p:cNvSpPr>
          <p:nvPr>
            <p:ph idx="12"/>
          </p:nvPr>
        </p:nvSpPr>
        <p:spPr>
          <a:xfrm>
            <a:off x="4423735" y="1582937"/>
            <a:ext cx="3344530" cy="800219"/>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dirty="0"/>
              <a:t>Click to edit Master text styles</a:t>
            </a:r>
          </a:p>
        </p:txBody>
      </p:sp>
      <p:sp>
        <p:nvSpPr>
          <p:cNvPr id="5" name="Content Placeholder Middle">
            <a:extLst>
              <a:ext uri="{FF2B5EF4-FFF2-40B4-BE49-F238E27FC236}">
                <a16:creationId xmlns:a16="http://schemas.microsoft.com/office/drawing/2014/main" id="{1D13BCCE-AB68-426C-9401-BABA201385F3}"/>
              </a:ext>
            </a:extLst>
          </p:cNvPr>
          <p:cNvSpPr>
            <a:spLocks noGrp="1"/>
          </p:cNvSpPr>
          <p:nvPr>
            <p:ph sz="half" idx="10" hasCustomPrompt="1"/>
          </p:nvPr>
        </p:nvSpPr>
        <p:spPr>
          <a:xfrm>
            <a:off x="4423735" y="2583179"/>
            <a:ext cx="3344530" cy="3597195"/>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8" name="Content Placeholder 2">
            <a:extLst>
              <a:ext uri="{FF2B5EF4-FFF2-40B4-BE49-F238E27FC236}">
                <a16:creationId xmlns:a16="http://schemas.microsoft.com/office/drawing/2014/main" id="{9F912163-109E-42CF-B7A9-36D05095C5E3}"/>
              </a:ext>
            </a:extLst>
          </p:cNvPr>
          <p:cNvSpPr>
            <a:spLocks noGrp="1"/>
          </p:cNvSpPr>
          <p:nvPr>
            <p:ph idx="13"/>
          </p:nvPr>
        </p:nvSpPr>
        <p:spPr>
          <a:xfrm>
            <a:off x="8366760" y="1588654"/>
            <a:ext cx="3344530" cy="800219"/>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dirty="0"/>
              <a:t>Click to edit Master text styles</a:t>
            </a:r>
          </a:p>
        </p:txBody>
      </p:sp>
      <p:sp>
        <p:nvSpPr>
          <p:cNvPr id="4" name="Content Placeholder Right"/>
          <p:cNvSpPr>
            <a:spLocks noGrp="1"/>
          </p:cNvSpPr>
          <p:nvPr>
            <p:ph sz="half" idx="2" hasCustomPrompt="1"/>
          </p:nvPr>
        </p:nvSpPr>
        <p:spPr>
          <a:xfrm>
            <a:off x="8370626" y="2579767"/>
            <a:ext cx="3344530" cy="3597195"/>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a:p>
            <a:pPr lvl="2"/>
            <a:endParaRPr lang="en-US" dirty="0"/>
          </a:p>
        </p:txBody>
      </p:sp>
    </p:spTree>
    <p:custDataLst>
      <p:tags r:id="rId1"/>
    </p:custDataLst>
    <p:extLst>
      <p:ext uri="{BB962C8B-B14F-4D97-AF65-F5344CB8AC3E}">
        <p14:creationId xmlns:p14="http://schemas.microsoft.com/office/powerpoint/2010/main" val="148918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76843" y="473245"/>
            <a:ext cx="11241915" cy="1217447"/>
          </a:xfrm>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8767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2621900"/>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10" name="Content Placeholder Bottom"/>
          <p:cNvSpPr>
            <a:spLocks noGrp="1"/>
          </p:cNvSpPr>
          <p:nvPr>
            <p:ph type="body" sz="quarter" idx="13" hasCustomPrompt="1"/>
          </p:nvPr>
        </p:nvSpPr>
        <p:spPr>
          <a:xfrm>
            <a:off x="476844" y="5395327"/>
            <a:ext cx="11241914" cy="951787"/>
          </a:xfrm>
        </p:spPr>
        <p:txBody>
          <a:bodyPr/>
          <a:lstStyle>
            <a:lvl1pPr marL="112713" indent="-112713">
              <a:defRPr sz="900" b="0">
                <a:solidFill>
                  <a:srgbClr val="000000"/>
                </a:solidFill>
              </a:defRPr>
            </a:lvl1pPr>
            <a:lvl2pPr marL="336550" indent="-112713">
              <a:defRPr sz="900" b="0">
                <a:solidFill>
                  <a:srgbClr val="000000"/>
                </a:solidFill>
              </a:defRPr>
            </a:lvl2pPr>
            <a:lvl3pPr marL="685800" indent="-168275">
              <a:defRPr sz="900" b="0">
                <a:solidFill>
                  <a:srgbClr val="000000"/>
                </a:solidFill>
              </a:defRPr>
            </a:lvl3pPr>
            <a:lvl4pPr>
              <a:defRPr sz="900" b="0"/>
            </a:lvl4pPr>
            <a:lvl5pPr>
              <a:defRPr sz="900" b="0"/>
            </a:lvl5pPr>
          </a:lstStyle>
          <a:p>
            <a:pPr lvl="0"/>
            <a:r>
              <a:rPr lang="en-US" dirty="0"/>
              <a:t>Click to edit Master text styles</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380733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Subtitle/Images">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76843" y="368315"/>
            <a:ext cx="11241915" cy="1217447"/>
          </a:xfrm>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5769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1505492"/>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stStyle>
          <a:p>
            <a:pPr lvl="0"/>
            <a:r>
              <a:rPr lang="en-US" dirty="0"/>
              <a:t>First Level</a:t>
            </a:r>
          </a:p>
          <a:p>
            <a:pPr lvl="1"/>
            <a:r>
              <a:rPr lang="en-US" dirty="0"/>
              <a:t>Second level</a:t>
            </a:r>
          </a:p>
          <a:p>
            <a:pPr lvl="2"/>
            <a:r>
              <a:rPr lang="en-US" dirty="0"/>
              <a:t>Third level</a:t>
            </a:r>
          </a:p>
        </p:txBody>
      </p:sp>
      <p:sp>
        <p:nvSpPr>
          <p:cNvPr id="6" name="Content Placeholder 1">
            <a:extLst>
              <a:ext uri="{FF2B5EF4-FFF2-40B4-BE49-F238E27FC236}">
                <a16:creationId xmlns:a16="http://schemas.microsoft.com/office/drawing/2014/main" id="{B7E0CC24-A3CA-45F3-BF2B-B8EB09000563}"/>
              </a:ext>
            </a:extLst>
          </p:cNvPr>
          <p:cNvSpPr>
            <a:spLocks noGrp="1"/>
          </p:cNvSpPr>
          <p:nvPr>
            <p:ph idx="10" hasCustomPrompt="1"/>
          </p:nvPr>
        </p:nvSpPr>
        <p:spPr>
          <a:xfrm>
            <a:off x="476844" y="4310385"/>
            <a:ext cx="2563240" cy="2024480"/>
          </a:xfrm>
        </p:spPr>
        <p:txBody>
          <a:bodyPr/>
          <a:lstStyle>
            <a:lvl1pPr marL="0" indent="0" algn="ctr">
              <a:buNone/>
              <a:defRPr>
                <a:solidFill>
                  <a:srgbClr val="000000"/>
                </a:solidFill>
              </a:defRPr>
            </a:lvl1pPr>
          </a:lstStyle>
          <a:p>
            <a:pPr lvl="0"/>
            <a:r>
              <a:rPr lang="en-US" dirty="0"/>
              <a:t>Insert here 1</a:t>
            </a:r>
          </a:p>
        </p:txBody>
      </p:sp>
      <p:sp>
        <p:nvSpPr>
          <p:cNvPr id="7" name="Content Placeholder 2">
            <a:extLst>
              <a:ext uri="{FF2B5EF4-FFF2-40B4-BE49-F238E27FC236}">
                <a16:creationId xmlns:a16="http://schemas.microsoft.com/office/drawing/2014/main" id="{0065DFA3-2F0A-45C7-8124-3D672EB9205A}"/>
              </a:ext>
            </a:extLst>
          </p:cNvPr>
          <p:cNvSpPr>
            <a:spLocks noGrp="1"/>
          </p:cNvSpPr>
          <p:nvPr>
            <p:ph idx="11" hasCustomPrompt="1"/>
          </p:nvPr>
        </p:nvSpPr>
        <p:spPr>
          <a:xfrm>
            <a:off x="3382488" y="4310385"/>
            <a:ext cx="2563240" cy="2024480"/>
          </a:xfrm>
        </p:spPr>
        <p:txBody>
          <a:bodyPr/>
          <a:lstStyle>
            <a:lvl1pPr marL="0" indent="0" algn="ctr">
              <a:buNone/>
              <a:defRPr>
                <a:solidFill>
                  <a:srgbClr val="000000"/>
                </a:solidFill>
              </a:defRPr>
            </a:lvl1pPr>
          </a:lstStyle>
          <a:p>
            <a:pPr lvl="0"/>
            <a:r>
              <a:rPr lang="en-US" dirty="0"/>
              <a:t>Insert here 2</a:t>
            </a:r>
          </a:p>
        </p:txBody>
      </p:sp>
      <p:sp>
        <p:nvSpPr>
          <p:cNvPr id="9" name="Content Placeholder 3">
            <a:extLst>
              <a:ext uri="{FF2B5EF4-FFF2-40B4-BE49-F238E27FC236}">
                <a16:creationId xmlns:a16="http://schemas.microsoft.com/office/drawing/2014/main" id="{5EAAA4B2-2F70-4899-9014-89954C200D50}"/>
              </a:ext>
            </a:extLst>
          </p:cNvPr>
          <p:cNvSpPr>
            <a:spLocks noGrp="1"/>
          </p:cNvSpPr>
          <p:nvPr>
            <p:ph idx="13" hasCustomPrompt="1"/>
          </p:nvPr>
        </p:nvSpPr>
        <p:spPr>
          <a:xfrm>
            <a:off x="6281896" y="4319291"/>
            <a:ext cx="2563240" cy="2024480"/>
          </a:xfrm>
        </p:spPr>
        <p:txBody>
          <a:bodyPr/>
          <a:lstStyle>
            <a:lvl1pPr marL="0" indent="0" algn="ctr">
              <a:buNone/>
              <a:defRPr>
                <a:solidFill>
                  <a:srgbClr val="000000"/>
                </a:solidFill>
              </a:defRPr>
            </a:lvl1pPr>
          </a:lstStyle>
          <a:p>
            <a:pPr lvl="0"/>
            <a:r>
              <a:rPr lang="en-US" dirty="0"/>
              <a:t>Insert here 3</a:t>
            </a:r>
          </a:p>
        </p:txBody>
      </p:sp>
      <p:sp>
        <p:nvSpPr>
          <p:cNvPr id="11" name="Content Placeholder 4">
            <a:extLst>
              <a:ext uri="{FF2B5EF4-FFF2-40B4-BE49-F238E27FC236}">
                <a16:creationId xmlns:a16="http://schemas.microsoft.com/office/drawing/2014/main" id="{138B1A98-C967-4B94-B1F7-E158393317F4}"/>
              </a:ext>
            </a:extLst>
          </p:cNvPr>
          <p:cNvSpPr>
            <a:spLocks noGrp="1"/>
          </p:cNvSpPr>
          <p:nvPr>
            <p:ph idx="15" hasCustomPrompt="1"/>
          </p:nvPr>
        </p:nvSpPr>
        <p:spPr>
          <a:xfrm>
            <a:off x="9151916" y="4319291"/>
            <a:ext cx="2563240" cy="2024480"/>
          </a:xfrm>
        </p:spPr>
        <p:txBody>
          <a:bodyPr/>
          <a:lstStyle>
            <a:lvl1pPr marL="0" indent="0" algn="ctr">
              <a:buNone/>
              <a:defRPr>
                <a:solidFill>
                  <a:srgbClr val="000000"/>
                </a:solidFill>
              </a:defRPr>
            </a:lvl1pPr>
          </a:lstStyle>
          <a:p>
            <a:pPr lvl="0"/>
            <a:r>
              <a:rPr lang="en-US" dirty="0"/>
              <a:t>Insert here 4</a:t>
            </a:r>
          </a:p>
        </p:txBody>
      </p:sp>
    </p:spTree>
    <p:custDataLst>
      <p:tags r:id="rId1"/>
    </p:custDataLst>
    <p:extLst>
      <p:ext uri="{BB962C8B-B14F-4D97-AF65-F5344CB8AC3E}">
        <p14:creationId xmlns:p14="http://schemas.microsoft.com/office/powerpoint/2010/main" val="3888260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lti Image/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1"/>
          <p:cNvSpPr>
            <a:spLocks noGrp="1"/>
          </p:cNvSpPr>
          <p:nvPr>
            <p:ph idx="1" hasCustomPrompt="1"/>
          </p:nvPr>
        </p:nvSpPr>
        <p:spPr>
          <a:xfrm>
            <a:off x="476844" y="1944375"/>
            <a:ext cx="2563240" cy="2024480"/>
          </a:xfrm>
        </p:spPr>
        <p:txBody>
          <a:bodyPr/>
          <a:lstStyle>
            <a:lvl1pPr marL="0" indent="0" algn="ctr">
              <a:buNone/>
              <a:defRPr>
                <a:solidFill>
                  <a:srgbClr val="000000"/>
                </a:solidFill>
              </a:defRPr>
            </a:lvl1pPr>
          </a:lstStyle>
          <a:p>
            <a:pPr lvl="0"/>
            <a:r>
              <a:rPr lang="en-US" dirty="0"/>
              <a:t>Insert here 1</a:t>
            </a:r>
          </a:p>
        </p:txBody>
      </p:sp>
      <p:sp>
        <p:nvSpPr>
          <p:cNvPr id="15" name="Content Placeholder 2">
            <a:extLst>
              <a:ext uri="{FF2B5EF4-FFF2-40B4-BE49-F238E27FC236}">
                <a16:creationId xmlns:a16="http://schemas.microsoft.com/office/drawing/2014/main" id="{A951D41C-52EA-4F3C-BC8E-A9309F4EB627}"/>
              </a:ext>
            </a:extLst>
          </p:cNvPr>
          <p:cNvSpPr>
            <a:spLocks noGrp="1"/>
          </p:cNvSpPr>
          <p:nvPr>
            <p:ph idx="11" hasCustomPrompt="1"/>
          </p:nvPr>
        </p:nvSpPr>
        <p:spPr>
          <a:xfrm>
            <a:off x="3382488" y="1944375"/>
            <a:ext cx="2563240" cy="2024480"/>
          </a:xfrm>
        </p:spPr>
        <p:txBody>
          <a:bodyPr/>
          <a:lstStyle>
            <a:lvl1pPr marL="0" indent="0" algn="ctr">
              <a:buNone/>
              <a:defRPr>
                <a:solidFill>
                  <a:srgbClr val="000000"/>
                </a:solidFill>
              </a:defRPr>
            </a:lvl1pPr>
          </a:lstStyle>
          <a:p>
            <a:pPr lvl="0"/>
            <a:r>
              <a:rPr lang="en-US" dirty="0"/>
              <a:t>Insert here 2</a:t>
            </a:r>
          </a:p>
        </p:txBody>
      </p:sp>
      <p:sp>
        <p:nvSpPr>
          <p:cNvPr id="17" name="Content Placeholder 3">
            <a:extLst>
              <a:ext uri="{FF2B5EF4-FFF2-40B4-BE49-F238E27FC236}">
                <a16:creationId xmlns:a16="http://schemas.microsoft.com/office/drawing/2014/main" id="{1CD2ACDE-E8DF-4B19-9DBB-017510EECF31}"/>
              </a:ext>
            </a:extLst>
          </p:cNvPr>
          <p:cNvSpPr>
            <a:spLocks noGrp="1"/>
          </p:cNvSpPr>
          <p:nvPr>
            <p:ph idx="13" hasCustomPrompt="1"/>
          </p:nvPr>
        </p:nvSpPr>
        <p:spPr>
          <a:xfrm>
            <a:off x="6281896" y="1953281"/>
            <a:ext cx="2563240" cy="2024480"/>
          </a:xfrm>
        </p:spPr>
        <p:txBody>
          <a:bodyPr/>
          <a:lstStyle>
            <a:lvl1pPr marL="0" indent="0" algn="ctr">
              <a:buNone/>
              <a:defRPr>
                <a:solidFill>
                  <a:srgbClr val="000000"/>
                </a:solidFill>
              </a:defRPr>
            </a:lvl1pPr>
          </a:lstStyle>
          <a:p>
            <a:pPr lvl="0"/>
            <a:r>
              <a:rPr lang="en-US" dirty="0"/>
              <a:t>Insert here 3</a:t>
            </a:r>
          </a:p>
        </p:txBody>
      </p:sp>
      <p:sp>
        <p:nvSpPr>
          <p:cNvPr id="19" name="Content Placeholder 4">
            <a:extLst>
              <a:ext uri="{FF2B5EF4-FFF2-40B4-BE49-F238E27FC236}">
                <a16:creationId xmlns:a16="http://schemas.microsoft.com/office/drawing/2014/main" id="{F18F8C24-8F67-4A0C-8E2F-54E8026EAD00}"/>
              </a:ext>
            </a:extLst>
          </p:cNvPr>
          <p:cNvSpPr>
            <a:spLocks noGrp="1"/>
          </p:cNvSpPr>
          <p:nvPr>
            <p:ph idx="15" hasCustomPrompt="1"/>
          </p:nvPr>
        </p:nvSpPr>
        <p:spPr>
          <a:xfrm>
            <a:off x="9151916" y="1953281"/>
            <a:ext cx="2563240" cy="2024480"/>
          </a:xfrm>
        </p:spPr>
        <p:txBody>
          <a:bodyPr/>
          <a:lstStyle>
            <a:lvl1pPr marL="0" indent="0" algn="ctr">
              <a:buNone/>
              <a:defRPr>
                <a:solidFill>
                  <a:srgbClr val="000000"/>
                </a:solidFill>
              </a:defRPr>
            </a:lvl1pPr>
          </a:lstStyle>
          <a:p>
            <a:pPr lvl="0"/>
            <a:r>
              <a:rPr lang="en-US" dirty="0"/>
              <a:t>Insert here 4</a:t>
            </a:r>
          </a:p>
        </p:txBody>
      </p:sp>
      <p:sp>
        <p:nvSpPr>
          <p:cNvPr id="9" name="Content Placeholder 5">
            <a:extLst>
              <a:ext uri="{FF2B5EF4-FFF2-40B4-BE49-F238E27FC236}">
                <a16:creationId xmlns:a16="http://schemas.microsoft.com/office/drawing/2014/main" id="{1950DDEC-E898-4F6D-A7F2-930A23B3C11F}"/>
              </a:ext>
            </a:extLst>
          </p:cNvPr>
          <p:cNvSpPr>
            <a:spLocks noGrp="1"/>
          </p:cNvSpPr>
          <p:nvPr>
            <p:ph idx="10" hasCustomPrompt="1"/>
          </p:nvPr>
        </p:nvSpPr>
        <p:spPr>
          <a:xfrm>
            <a:off x="476843" y="4128059"/>
            <a:ext cx="2563241" cy="2024480"/>
          </a:xfrm>
        </p:spPr>
        <p:txBody>
          <a:bodyPr/>
          <a:lstStyle>
            <a:lvl1pPr marL="0" indent="0" algn="ctr">
              <a:buNone/>
              <a:defRPr>
                <a:solidFill>
                  <a:srgbClr val="000000"/>
                </a:solidFill>
              </a:defRPr>
            </a:lvl1pPr>
          </a:lstStyle>
          <a:p>
            <a:pPr lvl="0"/>
            <a:r>
              <a:rPr lang="en-US" dirty="0"/>
              <a:t>Insert here 5</a:t>
            </a:r>
          </a:p>
        </p:txBody>
      </p:sp>
      <p:sp>
        <p:nvSpPr>
          <p:cNvPr id="16" name="Content Placeholder 6">
            <a:extLst>
              <a:ext uri="{FF2B5EF4-FFF2-40B4-BE49-F238E27FC236}">
                <a16:creationId xmlns:a16="http://schemas.microsoft.com/office/drawing/2014/main" id="{B7548D5A-3DFF-4FF5-A587-74246B76C1A7}"/>
              </a:ext>
            </a:extLst>
          </p:cNvPr>
          <p:cNvSpPr>
            <a:spLocks noGrp="1"/>
          </p:cNvSpPr>
          <p:nvPr>
            <p:ph idx="12" hasCustomPrompt="1"/>
          </p:nvPr>
        </p:nvSpPr>
        <p:spPr>
          <a:xfrm>
            <a:off x="3382487" y="4128059"/>
            <a:ext cx="2563241" cy="2024480"/>
          </a:xfrm>
        </p:spPr>
        <p:txBody>
          <a:bodyPr/>
          <a:lstStyle>
            <a:lvl1pPr marL="0" indent="0" algn="ctr">
              <a:buNone/>
              <a:defRPr>
                <a:solidFill>
                  <a:srgbClr val="000000"/>
                </a:solidFill>
              </a:defRPr>
            </a:lvl1pPr>
          </a:lstStyle>
          <a:p>
            <a:pPr lvl="0"/>
            <a:r>
              <a:rPr lang="en-US" dirty="0"/>
              <a:t>Insert here 6</a:t>
            </a:r>
          </a:p>
        </p:txBody>
      </p:sp>
      <p:sp>
        <p:nvSpPr>
          <p:cNvPr id="18" name="Content Placeholder 7">
            <a:extLst>
              <a:ext uri="{FF2B5EF4-FFF2-40B4-BE49-F238E27FC236}">
                <a16:creationId xmlns:a16="http://schemas.microsoft.com/office/drawing/2014/main" id="{A24E382A-7ED1-49CB-8053-85276CAEB9B2}"/>
              </a:ext>
            </a:extLst>
          </p:cNvPr>
          <p:cNvSpPr>
            <a:spLocks noGrp="1"/>
          </p:cNvSpPr>
          <p:nvPr>
            <p:ph idx="14" hasCustomPrompt="1"/>
          </p:nvPr>
        </p:nvSpPr>
        <p:spPr>
          <a:xfrm>
            <a:off x="6281895" y="4136965"/>
            <a:ext cx="2563241" cy="2024480"/>
          </a:xfrm>
        </p:spPr>
        <p:txBody>
          <a:bodyPr/>
          <a:lstStyle>
            <a:lvl1pPr marL="0" indent="0" algn="ctr">
              <a:buNone/>
              <a:defRPr>
                <a:solidFill>
                  <a:srgbClr val="000000"/>
                </a:solidFill>
              </a:defRPr>
            </a:lvl1pPr>
          </a:lstStyle>
          <a:p>
            <a:pPr lvl="0"/>
            <a:r>
              <a:rPr lang="en-US" dirty="0"/>
              <a:t>Insert here 7</a:t>
            </a:r>
          </a:p>
        </p:txBody>
      </p:sp>
      <p:sp>
        <p:nvSpPr>
          <p:cNvPr id="20" name="Content Placeholder 8">
            <a:extLst>
              <a:ext uri="{FF2B5EF4-FFF2-40B4-BE49-F238E27FC236}">
                <a16:creationId xmlns:a16="http://schemas.microsoft.com/office/drawing/2014/main" id="{AC6187B3-59CD-4356-83E5-962B5ACC4AEB}"/>
              </a:ext>
            </a:extLst>
          </p:cNvPr>
          <p:cNvSpPr>
            <a:spLocks noGrp="1"/>
          </p:cNvSpPr>
          <p:nvPr>
            <p:ph idx="16" hasCustomPrompt="1"/>
          </p:nvPr>
        </p:nvSpPr>
        <p:spPr>
          <a:xfrm>
            <a:off x="9151915" y="4136965"/>
            <a:ext cx="2563241" cy="2024480"/>
          </a:xfrm>
        </p:spPr>
        <p:txBody>
          <a:bodyPr/>
          <a:lstStyle>
            <a:lvl1pPr marL="0" indent="0" algn="ctr">
              <a:buNone/>
              <a:defRPr>
                <a:solidFill>
                  <a:srgbClr val="000000"/>
                </a:solidFill>
              </a:defRPr>
            </a:lvl1pPr>
          </a:lstStyle>
          <a:p>
            <a:pPr lvl="0"/>
            <a:r>
              <a:rPr lang="en-US" dirty="0"/>
              <a:t>Insert here 8</a:t>
            </a:r>
          </a:p>
        </p:txBody>
      </p:sp>
    </p:spTree>
    <p:custDataLst>
      <p:tags r:id="rId1"/>
    </p:custDataLst>
    <p:extLst>
      <p:ext uri="{BB962C8B-B14F-4D97-AF65-F5344CB8AC3E}">
        <p14:creationId xmlns:p14="http://schemas.microsoft.com/office/powerpoint/2010/main" val="295870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Image/On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1</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2</a:t>
            </a:r>
          </a:p>
        </p:txBody>
      </p:sp>
      <p:sp>
        <p:nvSpPr>
          <p:cNvPr id="9" name="Content Placeholder"/>
          <p:cNvSpPr>
            <a:spLocks noGrp="1"/>
          </p:cNvSpPr>
          <p:nvPr>
            <p:ph sz="half" idx="2" hasCustomPrompt="1"/>
          </p:nvPr>
        </p:nvSpPr>
        <p:spPr>
          <a:xfrm>
            <a:off x="3624200" y="1825625"/>
            <a:ext cx="8090957" cy="4351338"/>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2288072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ags" Target="../tags/tag15.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F3CEB08-7511-4ACD-A0D7-6D08EF1B42A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2">
                    <a:lumMod val="10000"/>
                  </a:schemeClr>
                </a:solidFill>
                <a:latin typeface="+mn-lt"/>
              </a:rPr>
              <a:pPr/>
              <a:t>‹#›</a:t>
            </a:fld>
            <a:endParaRPr lang="en-US" sz="1100" dirty="0">
              <a:solidFill>
                <a:schemeClr val="bg2">
                  <a:lumMod val="10000"/>
                </a:schemeClr>
              </a:solidFill>
              <a:latin typeface="+mn-lt"/>
            </a:endParaRPr>
          </a:p>
        </p:txBody>
      </p:sp>
      <p:sp>
        <p:nvSpPr>
          <p:cNvPr id="2" name="Title Placeholde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a:p>
            <a:pPr lvl="3"/>
            <a:r>
              <a:rPr lang="en-US" dirty="0"/>
              <a:t>Fourth Level</a:t>
            </a:r>
          </a:p>
        </p:txBody>
      </p:sp>
      <p:pic>
        <p:nvPicPr>
          <p:cNvPr id="5" name="Logo">
            <a:extLst>
              <a:ext uri="{FF2B5EF4-FFF2-40B4-BE49-F238E27FC236}">
                <a16:creationId xmlns:a16="http://schemas.microsoft.com/office/drawing/2014/main" id="{7D9DE7A7-3324-4B9D-A406-42B62C5A8F9E}"/>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22286" y="6444088"/>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pyright">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2103120" y="6355080"/>
            <a:ext cx="8961120" cy="430887"/>
          </a:xfrm>
          <a:prstGeom prst="rect">
            <a:avLst/>
          </a:prstGeom>
          <a:noFill/>
        </p:spPr>
        <p:txBody>
          <a:bodyPr wrap="square" rtlCol="0">
            <a:spAutoFit/>
          </a:bodyPr>
          <a:lstStyle/>
          <a:p>
            <a:r>
              <a:rPr lang="en-US" sz="1100" kern="1200" dirty="0">
                <a:solidFill>
                  <a:schemeClr val="accent1"/>
                </a:solidFill>
                <a:latin typeface="+mn-lt"/>
                <a:ea typeface="+mn-ea"/>
                <a:cs typeface="+mn-cs"/>
              </a:rPr>
              <a:t>Brigham &amp; Houston, </a:t>
            </a:r>
            <a:r>
              <a:rPr lang="en-US" sz="1100" i="1" kern="1200" dirty="0">
                <a:solidFill>
                  <a:schemeClr val="accent1"/>
                </a:solidFill>
                <a:latin typeface="+mn-lt"/>
                <a:ea typeface="+mn-ea"/>
                <a:cs typeface="+mn-cs"/>
              </a:rPr>
              <a:t>Fundamentals of Financial Management</a:t>
            </a:r>
            <a:r>
              <a:rPr lang="en-US" sz="1100" kern="1200" dirty="0">
                <a:solidFill>
                  <a:schemeClr val="accent1"/>
                </a:solidFill>
                <a:latin typeface="+mn-lt"/>
                <a:ea typeface="+mn-ea"/>
                <a:cs typeface="+mn-cs"/>
              </a:rPr>
              <a:t>, Sixteenth Edition. © 2022 Cengage. All Rights Reserved. May not be scanned, copied or duplicated, or posted to a publicly accessible website, in whole or in part.</a:t>
            </a:r>
            <a:endParaRPr lang="en-US" sz="1100" dirty="0">
              <a:solidFill>
                <a:schemeClr val="accent1"/>
              </a:solidFill>
              <a:latin typeface="+mn-lt"/>
            </a:endParaRPr>
          </a:p>
        </p:txBody>
      </p:sp>
    </p:spTree>
    <p:custDataLst>
      <p:tags r:id="rId15"/>
    </p:custDataLst>
    <p:extLst>
      <p:ext uri="{BB962C8B-B14F-4D97-AF65-F5344CB8AC3E}">
        <p14:creationId xmlns:p14="http://schemas.microsoft.com/office/powerpoint/2010/main" val="682046013"/>
      </p:ext>
    </p:extLst>
  </p:cSld>
  <p:clrMap bg1="lt1" tx1="dk1" bg2="lt2" tx2="dk2" accent1="accent1" accent2="accent2" accent3="accent3" accent4="accent4" accent5="accent5" accent6="accent6" hlink="hlink" folHlink="folHlink"/>
  <p:sldLayoutIdLst>
    <p:sldLayoutId id="2147483765" r:id="rId1"/>
    <p:sldLayoutId id="2147483763" r:id="rId2"/>
    <p:sldLayoutId id="2147483753" r:id="rId3"/>
    <p:sldLayoutId id="2147483728" r:id="rId4"/>
    <p:sldLayoutId id="2147483736" r:id="rId5"/>
    <p:sldLayoutId id="2147483729" r:id="rId6"/>
    <p:sldLayoutId id="2147483760" r:id="rId7"/>
    <p:sldLayoutId id="2147483730" r:id="rId8"/>
    <p:sldLayoutId id="2147483732" r:id="rId9"/>
    <p:sldLayoutId id="2147483761" r:id="rId10"/>
    <p:sldLayoutId id="2147483737" r:id="rId11"/>
    <p:sldLayoutId id="2147483762" r:id="rId12"/>
    <p:sldLayoutId id="2147483766" r:id="rId13"/>
  </p:sldLayoutIdLst>
  <p:hf hdr="0" ft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rgbClr val="000000"/>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rgbClr val="000000"/>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rgbClr val="000000"/>
          </a:solidFill>
          <a:latin typeface="+mn-lt"/>
          <a:ea typeface="+mn-ea"/>
          <a:cs typeface="+mn-cs"/>
        </a:defRPr>
      </a:lvl3pPr>
      <a:lvl4pPr marL="1714500" indent="-342900" algn="l" defTabSz="914400" rtl="0" eaLnBrk="1" latinLnBrk="0" hangingPunct="1">
        <a:lnSpc>
          <a:spcPct val="90000"/>
        </a:lnSpc>
        <a:spcBef>
          <a:spcPts val="500"/>
        </a:spcBef>
        <a:buSzPct val="100000"/>
        <a:buFont typeface="Arial" panose="020B0604020202020204" pitchFamily="34" charset="0"/>
        <a:buChar char="•"/>
        <a:defRPr sz="2400" b="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F3CEB08-7511-4ACD-A0D7-6D08EF1B42A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2">
                    <a:lumMod val="10000"/>
                  </a:schemeClr>
                </a:solidFill>
                <a:latin typeface="+mn-lt"/>
              </a:rPr>
              <a:pPr/>
              <a:t>‹#›</a:t>
            </a:fld>
            <a:endParaRPr lang="en-US" sz="1100" dirty="0">
              <a:solidFill>
                <a:schemeClr val="bg2">
                  <a:lumMod val="10000"/>
                </a:schemeClr>
              </a:solidFill>
              <a:latin typeface="+mn-lt"/>
            </a:endParaRPr>
          </a:p>
        </p:txBody>
      </p:sp>
      <p:sp>
        <p:nvSpPr>
          <p:cNvPr id="2" name="Title Placeholde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a:p>
            <a:pPr lvl="3"/>
            <a:r>
              <a:rPr lang="en-US" dirty="0"/>
              <a:t>Fourth Level</a:t>
            </a:r>
          </a:p>
        </p:txBody>
      </p:sp>
      <p:pic>
        <p:nvPicPr>
          <p:cNvPr id="5" name="Logo">
            <a:extLst>
              <a:ext uri="{FF2B5EF4-FFF2-40B4-BE49-F238E27FC236}">
                <a16:creationId xmlns:a16="http://schemas.microsoft.com/office/drawing/2014/main" id="{7D9DE7A7-3324-4B9D-A406-42B62C5A8F9E}"/>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22286" y="6444088"/>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pyright">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2103120" y="6355080"/>
            <a:ext cx="8961120" cy="430887"/>
          </a:xfrm>
          <a:prstGeom prst="rect">
            <a:avLst/>
          </a:prstGeom>
          <a:noFill/>
        </p:spPr>
        <p:txBody>
          <a:bodyPr wrap="square" rtlCol="0">
            <a:spAutoFit/>
          </a:bodyPr>
          <a:lstStyle/>
          <a:p>
            <a:r>
              <a:rPr lang="en-US" sz="1100" dirty="0">
                <a:solidFill>
                  <a:schemeClr val="accent1"/>
                </a:solidFill>
                <a:latin typeface="+mn-lt"/>
              </a:rPr>
              <a:t>Brigham &amp; Houston, </a:t>
            </a:r>
            <a:r>
              <a:rPr lang="en-US" sz="1100" i="1" dirty="0">
                <a:solidFill>
                  <a:schemeClr val="accent1"/>
                </a:solidFill>
                <a:latin typeface="+mn-lt"/>
              </a:rPr>
              <a:t>Fundamentals of Financial Management</a:t>
            </a:r>
            <a:r>
              <a:rPr lang="en-US" sz="1100" dirty="0">
                <a:solidFill>
                  <a:schemeClr val="accent1"/>
                </a:solidFill>
                <a:latin typeface="+mn-lt"/>
              </a:rPr>
              <a:t>, Sixteenth Edition. © 2022 Cengage. All Rights Reserved. May not be scanned, copied or duplicated, or posted to a publicly accessible website, in whole or in part.</a:t>
            </a:r>
          </a:p>
        </p:txBody>
      </p:sp>
    </p:spTree>
    <p:custDataLst>
      <p:tags r:id="rId15"/>
    </p:custDataLst>
    <p:extLst>
      <p:ext uri="{BB962C8B-B14F-4D97-AF65-F5344CB8AC3E}">
        <p14:creationId xmlns:p14="http://schemas.microsoft.com/office/powerpoint/2010/main" val="219832163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Lst>
  <p:hf hdr="0" ft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rgbClr val="000000"/>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rgbClr val="000000"/>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rgbClr val="000000"/>
          </a:solidFill>
          <a:latin typeface="+mn-lt"/>
          <a:ea typeface="+mn-ea"/>
          <a:cs typeface="+mn-cs"/>
        </a:defRPr>
      </a:lvl3pPr>
      <a:lvl4pPr marL="1714500" indent="-342900" algn="l" defTabSz="914400" rtl="0" eaLnBrk="1" latinLnBrk="0" hangingPunct="1">
        <a:lnSpc>
          <a:spcPct val="90000"/>
        </a:lnSpc>
        <a:spcBef>
          <a:spcPts val="500"/>
        </a:spcBef>
        <a:buSzPct val="100000"/>
        <a:buFont typeface="Arial" panose="020B0604020202020204" pitchFamily="34" charset="0"/>
        <a:buChar char="•"/>
        <a:defRPr sz="2400" b="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8.xml"/><Relationship Id="rId1" Type="http://schemas.openxmlformats.org/officeDocument/2006/relationships/tags" Target="../tags/tag3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8.xml"/><Relationship Id="rId1" Type="http://schemas.openxmlformats.org/officeDocument/2006/relationships/tags" Target="../tags/tag3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8.xml"/><Relationship Id="rId1" Type="http://schemas.openxmlformats.org/officeDocument/2006/relationships/tags" Target="../tags/tag40.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8.xml"/><Relationship Id="rId1" Type="http://schemas.openxmlformats.org/officeDocument/2006/relationships/tags" Target="../tags/tag4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8.xml"/><Relationship Id="rId1" Type="http://schemas.openxmlformats.org/officeDocument/2006/relationships/tags" Target="../tags/tag4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8.xml"/><Relationship Id="rId1" Type="http://schemas.openxmlformats.org/officeDocument/2006/relationships/tags" Target="../tags/tag4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8.xml"/><Relationship Id="rId1" Type="http://schemas.openxmlformats.org/officeDocument/2006/relationships/tags" Target="../tags/tag4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8.xml"/><Relationship Id="rId1" Type="http://schemas.openxmlformats.org/officeDocument/2006/relationships/tags" Target="../tags/tag4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4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8.xml"/><Relationship Id="rId1" Type="http://schemas.openxmlformats.org/officeDocument/2006/relationships/tags" Target="../tags/tag48.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8.xml"/><Relationship Id="rId1" Type="http://schemas.openxmlformats.org/officeDocument/2006/relationships/tags" Target="../tags/tag49.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8.xml"/><Relationship Id="rId1" Type="http://schemas.openxmlformats.org/officeDocument/2006/relationships/tags" Target="../tags/tag50.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8.xml"/><Relationship Id="rId1" Type="http://schemas.openxmlformats.org/officeDocument/2006/relationships/tags" Target="../tags/tag51.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3.xml"/><Relationship Id="rId1" Type="http://schemas.openxmlformats.org/officeDocument/2006/relationships/tags" Target="../tags/tag5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30.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58.xml"/><Relationship Id="rId1" Type="http://schemas.openxmlformats.org/officeDocument/2006/relationships/vmlDrawing" Target="../drawings/vmlDrawing1.vml"/><Relationship Id="rId5" Type="http://schemas.openxmlformats.org/officeDocument/2006/relationships/image" Target="../media/image30.w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9.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8.xml"/><Relationship Id="rId1" Type="http://schemas.openxmlformats.org/officeDocument/2006/relationships/tags" Target="../tags/tag60.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8.xml"/><Relationship Id="rId1" Type="http://schemas.openxmlformats.org/officeDocument/2006/relationships/tags" Target="../tags/tag61.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8.xml"/><Relationship Id="rId1" Type="http://schemas.openxmlformats.org/officeDocument/2006/relationships/tags" Target="../tags/tag6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8.xml"/><Relationship Id="rId1" Type="http://schemas.openxmlformats.org/officeDocument/2006/relationships/tags" Target="../tags/tag63.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tags" Target="../tags/tag31.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8.xml"/><Relationship Id="rId1" Type="http://schemas.openxmlformats.org/officeDocument/2006/relationships/tags" Target="../tags/tag65.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6.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7.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8.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9.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8.xml"/><Relationship Id="rId1" Type="http://schemas.openxmlformats.org/officeDocument/2006/relationships/tags" Target="../tags/tag7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8.xml"/><Relationship Id="rId1" Type="http://schemas.openxmlformats.org/officeDocument/2006/relationships/tags" Target="../tags/tag3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8.xml"/><Relationship Id="rId1" Type="http://schemas.openxmlformats.org/officeDocument/2006/relationships/tags" Target="../tags/tag3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3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8.xml"/><Relationship Id="rId1" Type="http://schemas.openxmlformats.org/officeDocument/2006/relationships/tags" Target="../tags/tag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3E06-9408-4115-B26E-902F4A09B422}"/>
              </a:ext>
            </a:extLst>
          </p:cNvPr>
          <p:cNvSpPr>
            <a:spLocks noGrp="1"/>
          </p:cNvSpPr>
          <p:nvPr>
            <p:ph type="ctrTitle"/>
          </p:nvPr>
        </p:nvSpPr>
        <p:spPr/>
        <p:txBody>
          <a:bodyPr/>
          <a:lstStyle/>
          <a:p>
            <a:r>
              <a:rPr lang="en-US" dirty="0"/>
              <a:t>Chapter 5</a:t>
            </a:r>
            <a:endParaRPr lang="en-IN" dirty="0"/>
          </a:p>
        </p:txBody>
      </p:sp>
      <p:sp>
        <p:nvSpPr>
          <p:cNvPr id="3" name="Subtitle 2">
            <a:extLst>
              <a:ext uri="{FF2B5EF4-FFF2-40B4-BE49-F238E27FC236}">
                <a16:creationId xmlns:a16="http://schemas.microsoft.com/office/drawing/2014/main" id="{7108450C-4596-467D-B140-A6F839E5FCCF}"/>
              </a:ext>
            </a:extLst>
          </p:cNvPr>
          <p:cNvSpPr>
            <a:spLocks noGrp="1"/>
          </p:cNvSpPr>
          <p:nvPr>
            <p:ph type="subTitle" idx="1"/>
          </p:nvPr>
        </p:nvSpPr>
        <p:spPr/>
        <p:txBody>
          <a:bodyPr/>
          <a:lstStyle/>
          <a:p>
            <a:r>
              <a:rPr lang="en-US" b="1" dirty="0"/>
              <a:t>Time Value of Money</a:t>
            </a:r>
          </a:p>
        </p:txBody>
      </p:sp>
      <p:pic>
        <p:nvPicPr>
          <p:cNvPr id="7" name="Picture 3">
            <a:extLst>
              <a:ext uri="{FF2B5EF4-FFF2-40B4-BE49-F238E27FC236}">
                <a16:creationId xmlns:a16="http://schemas.microsoft.com/office/drawing/2014/main" id="{A0BABB19-D4DC-455F-9832-C3067CEACEC7}"/>
              </a:ext>
              <a:ext uri="{C183D7F6-B498-43B3-948B-1728B52AA6E4}">
                <adec:decorative xmlns:adec="http://schemas.microsoft.com/office/drawing/2017/decorative" val="1"/>
              </a:ext>
            </a:extLst>
          </p:cNvPr>
          <p:cNvPicPr>
            <a:picLocks noGrp="1" noChangeAspect="1"/>
          </p:cNvPicPr>
          <p:nvPr>
            <p:ph type="pic" sz="quarter" idx="11"/>
          </p:nvPr>
        </p:nvPicPr>
        <p:blipFill>
          <a:blip r:embed="rId2"/>
          <a:stretch>
            <a:fillRect/>
          </a:stretch>
        </p:blipFill>
        <p:spPr>
          <a:xfrm>
            <a:off x="182017" y="268287"/>
            <a:ext cx="3341341" cy="4114800"/>
          </a:xfrm>
          <a:prstGeom prst="rect">
            <a:avLst/>
          </a:prstGeom>
        </p:spPr>
      </p:pic>
      <p:pic>
        <p:nvPicPr>
          <p:cNvPr id="8" name="Picture 4">
            <a:extLst>
              <a:ext uri="{FF2B5EF4-FFF2-40B4-BE49-F238E27FC236}">
                <a16:creationId xmlns:a16="http://schemas.microsoft.com/office/drawing/2014/main" id="{4267FECB-9676-44F6-B0C3-216136ADED5F}"/>
              </a:ext>
              <a:ext uri="{C183D7F6-B498-43B3-948B-1728B52AA6E4}">
                <adec:decorative xmlns:adec="http://schemas.microsoft.com/office/drawing/2017/decorative" val="1"/>
              </a:ext>
            </a:extLst>
          </p:cNvPr>
          <p:cNvPicPr>
            <a:picLocks noGrp="1" noChangeAspect="1"/>
          </p:cNvPicPr>
          <p:nvPr>
            <p:ph type="pic" sz="quarter" idx="13"/>
          </p:nvPr>
        </p:nvPicPr>
        <p:blipFill>
          <a:blip r:embed="rId3"/>
          <a:stretch>
            <a:fillRect/>
          </a:stretch>
        </p:blipFill>
        <p:spPr>
          <a:xfrm>
            <a:off x="3615252" y="268287"/>
            <a:ext cx="3275597" cy="4114800"/>
          </a:xfrm>
          <a:prstGeom prst="rect">
            <a:avLst/>
          </a:prstGeom>
        </p:spPr>
      </p:pic>
      <p:sp>
        <p:nvSpPr>
          <p:cNvPr id="5" name="Text Placeholder 5">
            <a:extLst>
              <a:ext uri="{FF2B5EF4-FFF2-40B4-BE49-F238E27FC236}">
                <a16:creationId xmlns:a16="http://schemas.microsoft.com/office/drawing/2014/main" id="{16AD9E21-F401-4365-8D18-49A68173CEA1}"/>
              </a:ext>
            </a:extLst>
          </p:cNvPr>
          <p:cNvSpPr>
            <a:spLocks noGrp="1"/>
          </p:cNvSpPr>
          <p:nvPr>
            <p:ph type="body" sz="quarter" idx="12"/>
          </p:nvPr>
        </p:nvSpPr>
        <p:spPr/>
        <p:txBody>
          <a:bodyPr/>
          <a:lstStyle/>
          <a:p>
            <a:r>
              <a:rPr lang="en-US" dirty="0"/>
              <a:t>Brigham &amp; Houston, </a:t>
            </a:r>
            <a:r>
              <a:rPr lang="en-US" i="1" dirty="0"/>
              <a:t>Fundamentals of Financial Management</a:t>
            </a:r>
            <a:r>
              <a:rPr lang="en-US" dirty="0"/>
              <a:t>, Sixteenth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781335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Solving for PV: The Formula Method</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idx="1"/>
          </p:nvPr>
        </p:nvSpPr>
        <p:spPr/>
        <p:txBody>
          <a:bodyPr/>
          <a:lstStyle/>
          <a:p>
            <a:pPr marL="365760" indent="-365760">
              <a:spcBef>
                <a:spcPts val="1200"/>
              </a:spcBef>
              <a:spcAft>
                <a:spcPts val="1200"/>
              </a:spcAft>
              <a:buClr>
                <a:srgbClr val="000000"/>
              </a:buClr>
              <a:defRPr/>
            </a:pPr>
            <a:r>
              <a:rPr lang="en-US" dirty="0"/>
              <a:t>Solve the general FV equation for PV:</a:t>
            </a:r>
          </a:p>
          <a:p>
            <a:pPr marL="457200" lvl="1" indent="0" algn="ctr">
              <a:spcBef>
                <a:spcPts val="1200"/>
              </a:spcBef>
              <a:spcAft>
                <a:spcPts val="1200"/>
              </a:spcAft>
              <a:buNone/>
              <a:tabLst>
                <a:tab pos="3314700" algn="r"/>
                <a:tab pos="3429000" algn="l"/>
              </a:tabLst>
              <a:defRPr/>
            </a:pPr>
            <a:r>
              <a:rPr lang="en-US" sz="2600" dirty="0"/>
              <a:t>PV = FV</a:t>
            </a:r>
            <a:r>
              <a:rPr lang="en-US" sz="2600" baseline="-25000" dirty="0"/>
              <a:t>N </a:t>
            </a:r>
            <a:r>
              <a:rPr lang="en-US" sz="2600" dirty="0"/>
              <a:t>/(1 + I)</a:t>
            </a:r>
            <a:r>
              <a:rPr lang="en-US" sz="2600" baseline="30000" dirty="0"/>
              <a:t>N</a:t>
            </a:r>
          </a:p>
          <a:p>
            <a:pPr marL="457200" lvl="1" indent="0" algn="ctr">
              <a:spcBef>
                <a:spcPts val="3000"/>
              </a:spcBef>
              <a:spcAft>
                <a:spcPts val="1200"/>
              </a:spcAft>
              <a:buNone/>
              <a:tabLst>
                <a:tab pos="3314700" algn="r"/>
                <a:tab pos="3429000" algn="l"/>
              </a:tabLst>
              <a:defRPr/>
            </a:pPr>
            <a:r>
              <a:rPr lang="en-US" sz="2600" dirty="0"/>
              <a:t>PV = FV</a:t>
            </a:r>
            <a:r>
              <a:rPr lang="en-US" sz="2600" baseline="-25000" dirty="0"/>
              <a:t>3 </a:t>
            </a:r>
            <a:r>
              <a:rPr lang="en-US" sz="2600" dirty="0"/>
              <a:t>/(1 + I)</a:t>
            </a:r>
            <a:r>
              <a:rPr lang="en-US" sz="2600" baseline="30000" dirty="0"/>
              <a:t>3</a:t>
            </a:r>
            <a:endParaRPr lang="en-US" sz="2600" dirty="0"/>
          </a:p>
          <a:p>
            <a:pPr marL="1097280" lvl="1" indent="0" algn="ctr">
              <a:spcBef>
                <a:spcPts val="1200"/>
              </a:spcBef>
              <a:spcAft>
                <a:spcPts val="1200"/>
              </a:spcAft>
              <a:buNone/>
              <a:tabLst>
                <a:tab pos="3314700" algn="r"/>
                <a:tab pos="3429000" algn="l"/>
              </a:tabLst>
              <a:defRPr/>
            </a:pPr>
            <a:r>
              <a:rPr lang="en-US" sz="2600" dirty="0"/>
              <a:t>= $100/(1.04)</a:t>
            </a:r>
            <a:r>
              <a:rPr lang="en-US" sz="2600" baseline="30000" dirty="0"/>
              <a:t>3</a:t>
            </a:r>
          </a:p>
          <a:p>
            <a:pPr marL="274320" lvl="1" indent="0" algn="ctr">
              <a:spcBef>
                <a:spcPts val="1200"/>
              </a:spcBef>
              <a:spcAft>
                <a:spcPts val="1200"/>
              </a:spcAft>
              <a:buNone/>
              <a:tabLst>
                <a:tab pos="3314700" algn="r"/>
                <a:tab pos="3429000" algn="l"/>
              </a:tabLst>
              <a:defRPr/>
            </a:pPr>
            <a:r>
              <a:rPr lang="en-US" sz="2600" dirty="0"/>
              <a:t>= $88.90</a:t>
            </a:r>
            <a:endParaRPr lang="en-US" noProof="0" dirty="0"/>
          </a:p>
        </p:txBody>
      </p:sp>
    </p:spTree>
    <p:custDataLst>
      <p:tags r:id="rId1"/>
    </p:custDataLst>
    <p:extLst>
      <p:ext uri="{BB962C8B-B14F-4D97-AF65-F5344CB8AC3E}">
        <p14:creationId xmlns:p14="http://schemas.microsoft.com/office/powerpoint/2010/main" val="1402592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Solving for PV: Calculator and Excel Methods</a:t>
            </a:r>
            <a:endParaRPr lang="en-US" noProof="0" dirty="0"/>
          </a:p>
        </p:txBody>
      </p:sp>
      <p:sp>
        <p:nvSpPr>
          <p:cNvPr id="12" name="Content Placeholder 2">
            <a:extLst>
              <a:ext uri="{FF2B5EF4-FFF2-40B4-BE49-F238E27FC236}">
                <a16:creationId xmlns:a16="http://schemas.microsoft.com/office/drawing/2014/main" id="{6F186D38-CAC4-4106-9C2B-DEF35DF8DEFB}"/>
              </a:ext>
            </a:extLst>
          </p:cNvPr>
          <p:cNvSpPr>
            <a:spLocks noGrp="1"/>
          </p:cNvSpPr>
          <p:nvPr>
            <p:ph idx="1"/>
          </p:nvPr>
        </p:nvSpPr>
        <p:spPr>
          <a:xfrm>
            <a:off x="476844" y="1944374"/>
            <a:ext cx="11241914" cy="1371600"/>
          </a:xfrm>
        </p:spPr>
        <p:txBody>
          <a:bodyPr/>
          <a:lstStyle/>
          <a:p>
            <a:pPr marL="365760" indent="-365760" algn="l">
              <a:spcBef>
                <a:spcPts val="600"/>
              </a:spcBef>
              <a:spcAft>
                <a:spcPts val="600"/>
              </a:spcAft>
              <a:buClr>
                <a:srgbClr val="000000"/>
              </a:buClr>
              <a:buFont typeface="Arial" panose="020B0604020202020204" pitchFamily="34" charset="0"/>
              <a:buChar char="•"/>
              <a:defRPr/>
            </a:pPr>
            <a:r>
              <a:rPr lang="en-US" dirty="0"/>
              <a:t>Solves the general FV equation for PV.</a:t>
            </a:r>
          </a:p>
          <a:p>
            <a:pPr marL="365760" indent="-365760" algn="l">
              <a:spcBef>
                <a:spcPts val="600"/>
              </a:spcBef>
              <a:spcAft>
                <a:spcPts val="600"/>
              </a:spcAft>
              <a:buClr>
                <a:srgbClr val="000000"/>
              </a:buClr>
              <a:buFont typeface="Arial" panose="020B0604020202020204" pitchFamily="34" charset="0"/>
              <a:buChar char="•"/>
              <a:defRPr/>
            </a:pPr>
            <a:r>
              <a:rPr lang="en-US" dirty="0"/>
              <a:t>Exactly like solving for FV, except we have different input information and are solving for a different variable.</a:t>
            </a:r>
          </a:p>
        </p:txBody>
      </p:sp>
      <p:pic>
        <p:nvPicPr>
          <p:cNvPr id="22" name="Picture 3" descr="Calculator Methods for PV&#10;&#10;Graphic showing the calculator Inputs and Output needed to solve for PV.">
            <a:extLst>
              <a:ext uri="{FF2B5EF4-FFF2-40B4-BE49-F238E27FC236}">
                <a16:creationId xmlns:a16="http://schemas.microsoft.com/office/drawing/2014/main" id="{4F6ED8A3-F175-4F9E-A381-F5C6EA8839CD}"/>
              </a:ext>
            </a:extLst>
          </p:cNvPr>
          <p:cNvPicPr>
            <a:picLocks noGrp="1" noChangeAspect="1"/>
          </p:cNvPicPr>
          <p:nvPr>
            <p:ph idx="10"/>
          </p:nvPr>
        </p:nvPicPr>
        <p:blipFill>
          <a:blip r:embed="rId3"/>
          <a:stretch>
            <a:fillRect/>
          </a:stretch>
        </p:blipFill>
        <p:spPr>
          <a:xfrm>
            <a:off x="2348918" y="3445355"/>
            <a:ext cx="7494165" cy="1916589"/>
          </a:xfrm>
          <a:prstGeom prst="rect">
            <a:avLst/>
          </a:prstGeom>
        </p:spPr>
      </p:pic>
      <p:sp>
        <p:nvSpPr>
          <p:cNvPr id="2" name="Content Placeholder 4">
            <a:extLst>
              <a:ext uri="{FF2B5EF4-FFF2-40B4-BE49-F238E27FC236}">
                <a16:creationId xmlns:a16="http://schemas.microsoft.com/office/drawing/2014/main" id="{5D3BF84C-1BB6-4571-9E5A-F4285C8BF450}"/>
              </a:ext>
            </a:extLst>
          </p:cNvPr>
          <p:cNvSpPr>
            <a:spLocks noGrp="1"/>
          </p:cNvSpPr>
          <p:nvPr>
            <p:ph idx="11"/>
          </p:nvPr>
        </p:nvSpPr>
        <p:spPr>
          <a:xfrm>
            <a:off x="476843" y="5601974"/>
            <a:ext cx="11241914" cy="559674"/>
          </a:xfrm>
        </p:spPr>
        <p:txBody>
          <a:bodyPr/>
          <a:lstStyle/>
          <a:p>
            <a:pPr marL="365760" indent="-365760" algn="l">
              <a:spcBef>
                <a:spcPts val="600"/>
              </a:spcBef>
              <a:spcAft>
                <a:spcPts val="600"/>
              </a:spcAft>
              <a:buClr>
                <a:srgbClr val="000000"/>
              </a:buClr>
              <a:buFont typeface="Arial" panose="020B0604020202020204" pitchFamily="34" charset="0"/>
              <a:buChar char="•"/>
            </a:pPr>
            <a:r>
              <a:rPr lang="en-US" dirty="0"/>
              <a:t>Excel: =PV(</a:t>
            </a:r>
            <a:r>
              <a:rPr lang="en-US" dirty="0" err="1"/>
              <a:t>rate,nper,pmt,fv,type</a:t>
            </a:r>
            <a:r>
              <a:rPr lang="en-US" dirty="0"/>
              <a:t>)</a:t>
            </a:r>
          </a:p>
        </p:txBody>
      </p:sp>
    </p:spTree>
    <p:custDataLst>
      <p:tags r:id="rId1"/>
    </p:custDataLst>
    <p:extLst>
      <p:ext uri="{BB962C8B-B14F-4D97-AF65-F5344CB8AC3E}">
        <p14:creationId xmlns:p14="http://schemas.microsoft.com/office/powerpoint/2010/main" val="2162196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Solving for I</a:t>
            </a:r>
            <a:endParaRPr lang="en-US" noProof="0" dirty="0"/>
          </a:p>
        </p:txBody>
      </p:sp>
      <p:sp>
        <p:nvSpPr>
          <p:cNvPr id="12" name="Content Placeholder 2">
            <a:extLst>
              <a:ext uri="{FF2B5EF4-FFF2-40B4-BE49-F238E27FC236}">
                <a16:creationId xmlns:a16="http://schemas.microsoft.com/office/drawing/2014/main" id="{6F186D38-CAC4-4106-9C2B-DEF35DF8DEFB}"/>
              </a:ext>
            </a:extLst>
          </p:cNvPr>
          <p:cNvSpPr>
            <a:spLocks noGrp="1"/>
          </p:cNvSpPr>
          <p:nvPr>
            <p:ph idx="1"/>
          </p:nvPr>
        </p:nvSpPr>
        <p:spPr>
          <a:xfrm>
            <a:off x="476844" y="1944374"/>
            <a:ext cx="11241914" cy="1371600"/>
          </a:xfrm>
        </p:spPr>
        <p:txBody>
          <a:bodyPr/>
          <a:lstStyle/>
          <a:p>
            <a:pPr marL="365760" indent="-365760" algn="l">
              <a:spcBef>
                <a:spcPts val="600"/>
              </a:spcBef>
              <a:spcAft>
                <a:spcPts val="600"/>
              </a:spcAft>
              <a:buClr>
                <a:srgbClr val="000000"/>
              </a:buClr>
              <a:buFont typeface="Arial" panose="020B0604020202020204" pitchFamily="34" charset="0"/>
              <a:buChar char="•"/>
              <a:defRPr/>
            </a:pPr>
            <a:r>
              <a:rPr lang="en-US" dirty="0"/>
              <a:t>What annual interest rate would cause $100 to grow to $119.10 in 3 years?</a:t>
            </a:r>
          </a:p>
          <a:p>
            <a:pPr marL="640080" lvl="1" indent="-320040">
              <a:spcBef>
                <a:spcPts val="600"/>
              </a:spcBef>
              <a:spcAft>
                <a:spcPts val="600"/>
              </a:spcAft>
              <a:buClr>
                <a:srgbClr val="000000"/>
              </a:buClr>
              <a:buFont typeface="Arial" panose="020B0604020202020204" pitchFamily="34" charset="0"/>
              <a:buChar char="•"/>
              <a:defRPr/>
            </a:pPr>
            <a:r>
              <a:rPr lang="en-US" sz="2000" dirty="0">
                <a:solidFill>
                  <a:srgbClr val="004A78"/>
                </a:solidFill>
              </a:rPr>
              <a:t>Solves the general FV equation for I/YR.</a:t>
            </a:r>
          </a:p>
          <a:p>
            <a:pPr marL="640080" lvl="1" indent="-320040">
              <a:spcBef>
                <a:spcPts val="600"/>
              </a:spcBef>
              <a:spcAft>
                <a:spcPts val="600"/>
              </a:spcAft>
              <a:buClr>
                <a:srgbClr val="000000"/>
              </a:buClr>
              <a:buFont typeface="Arial" panose="020B0604020202020204" pitchFamily="34" charset="0"/>
              <a:buChar char="•"/>
              <a:defRPr/>
            </a:pPr>
            <a:r>
              <a:rPr lang="en-US" sz="2000" dirty="0">
                <a:solidFill>
                  <a:srgbClr val="004A78"/>
                </a:solidFill>
              </a:rPr>
              <a:t>Hard to solve without a financial calculator or spreadsheet.</a:t>
            </a:r>
          </a:p>
        </p:txBody>
      </p:sp>
      <p:pic>
        <p:nvPicPr>
          <p:cNvPr id="22" name="Picture 3" descr="Calculator Methods for I/YR&#10;&#10;Graphic showing the calculator Inputs and Output needed to solve for I/YR.">
            <a:extLst>
              <a:ext uri="{FF2B5EF4-FFF2-40B4-BE49-F238E27FC236}">
                <a16:creationId xmlns:a16="http://schemas.microsoft.com/office/drawing/2014/main" id="{4F6ED8A3-F175-4F9E-A381-F5C6EA8839CD}"/>
              </a:ext>
            </a:extLst>
          </p:cNvPr>
          <p:cNvPicPr>
            <a:picLocks noGrp="1" noChangeAspect="1"/>
          </p:cNvPicPr>
          <p:nvPr>
            <p:ph idx="10"/>
          </p:nvPr>
        </p:nvPicPr>
        <p:blipFill>
          <a:blip r:embed="rId3"/>
          <a:stretch>
            <a:fillRect/>
          </a:stretch>
        </p:blipFill>
        <p:spPr>
          <a:xfrm>
            <a:off x="2356042" y="3445355"/>
            <a:ext cx="7479916" cy="1916589"/>
          </a:xfrm>
          <a:prstGeom prst="rect">
            <a:avLst/>
          </a:prstGeom>
        </p:spPr>
      </p:pic>
      <p:sp>
        <p:nvSpPr>
          <p:cNvPr id="2" name="Content Placeholder 4">
            <a:extLst>
              <a:ext uri="{FF2B5EF4-FFF2-40B4-BE49-F238E27FC236}">
                <a16:creationId xmlns:a16="http://schemas.microsoft.com/office/drawing/2014/main" id="{5D3BF84C-1BB6-4571-9E5A-F4285C8BF450}"/>
              </a:ext>
            </a:extLst>
          </p:cNvPr>
          <p:cNvSpPr>
            <a:spLocks noGrp="1"/>
          </p:cNvSpPr>
          <p:nvPr>
            <p:ph idx="11"/>
          </p:nvPr>
        </p:nvSpPr>
        <p:spPr>
          <a:xfrm>
            <a:off x="476843" y="5601974"/>
            <a:ext cx="11241914" cy="559674"/>
          </a:xfrm>
        </p:spPr>
        <p:txBody>
          <a:bodyPr/>
          <a:lstStyle/>
          <a:p>
            <a:pPr marL="365760" indent="-365760" algn="l">
              <a:spcBef>
                <a:spcPts val="600"/>
              </a:spcBef>
              <a:spcAft>
                <a:spcPts val="600"/>
              </a:spcAft>
              <a:buClr>
                <a:srgbClr val="000000"/>
              </a:buClr>
              <a:buFont typeface="Arial" panose="020B0604020202020204" pitchFamily="34" charset="0"/>
              <a:buChar char="•"/>
            </a:pPr>
            <a:r>
              <a:rPr lang="en-US" dirty="0"/>
              <a:t>Excel: =RATE(</a:t>
            </a:r>
            <a:r>
              <a:rPr lang="en-US" dirty="0" err="1"/>
              <a:t>nper,pmt,pv,fv,type,guess</a:t>
            </a:r>
            <a:r>
              <a:rPr lang="en-US" dirty="0"/>
              <a:t>)</a:t>
            </a:r>
          </a:p>
        </p:txBody>
      </p:sp>
    </p:spTree>
    <p:custDataLst>
      <p:tags r:id="rId1"/>
    </p:custDataLst>
    <p:extLst>
      <p:ext uri="{BB962C8B-B14F-4D97-AF65-F5344CB8AC3E}">
        <p14:creationId xmlns:p14="http://schemas.microsoft.com/office/powerpoint/2010/main" val="3289989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Solving for N</a:t>
            </a:r>
            <a:endParaRPr lang="en-US" noProof="0" dirty="0"/>
          </a:p>
        </p:txBody>
      </p:sp>
      <p:sp>
        <p:nvSpPr>
          <p:cNvPr id="12" name="Content Placeholder 2">
            <a:extLst>
              <a:ext uri="{FF2B5EF4-FFF2-40B4-BE49-F238E27FC236}">
                <a16:creationId xmlns:a16="http://schemas.microsoft.com/office/drawing/2014/main" id="{6F186D38-CAC4-4106-9C2B-DEF35DF8DEFB}"/>
              </a:ext>
            </a:extLst>
          </p:cNvPr>
          <p:cNvSpPr>
            <a:spLocks noGrp="1"/>
          </p:cNvSpPr>
          <p:nvPr>
            <p:ph idx="1"/>
          </p:nvPr>
        </p:nvSpPr>
        <p:spPr>
          <a:xfrm>
            <a:off x="476844" y="1944374"/>
            <a:ext cx="11241914" cy="1371600"/>
          </a:xfrm>
        </p:spPr>
        <p:txBody>
          <a:bodyPr/>
          <a:lstStyle/>
          <a:p>
            <a:pPr marL="365760" indent="-365760" algn="l">
              <a:spcBef>
                <a:spcPts val="600"/>
              </a:spcBef>
              <a:spcAft>
                <a:spcPts val="600"/>
              </a:spcAft>
              <a:buClr>
                <a:srgbClr val="000000"/>
              </a:buClr>
              <a:buFont typeface="Arial" panose="020B0604020202020204" pitchFamily="34" charset="0"/>
              <a:buChar char="•"/>
              <a:defRPr/>
            </a:pPr>
            <a:r>
              <a:rPr lang="en-US" dirty="0"/>
              <a:t>If sales grow at 10% per year, how long before sales double?</a:t>
            </a:r>
          </a:p>
          <a:p>
            <a:pPr marL="640080" lvl="1" indent="-320040">
              <a:spcBef>
                <a:spcPts val="600"/>
              </a:spcBef>
              <a:spcAft>
                <a:spcPts val="600"/>
              </a:spcAft>
              <a:buClr>
                <a:srgbClr val="000000"/>
              </a:buClr>
              <a:buFont typeface="Arial" panose="020B0604020202020204" pitchFamily="34" charset="0"/>
              <a:buChar char="•"/>
              <a:defRPr/>
            </a:pPr>
            <a:r>
              <a:rPr lang="en-US" sz="2000" dirty="0">
                <a:solidFill>
                  <a:srgbClr val="004A78"/>
                </a:solidFill>
              </a:rPr>
              <a:t>Solves the general FV equation for N.</a:t>
            </a:r>
          </a:p>
          <a:p>
            <a:pPr marL="640080" lvl="1" indent="-320040">
              <a:spcBef>
                <a:spcPts val="600"/>
              </a:spcBef>
              <a:spcAft>
                <a:spcPts val="600"/>
              </a:spcAft>
              <a:buClr>
                <a:srgbClr val="000000"/>
              </a:buClr>
              <a:buFont typeface="Arial" panose="020B0604020202020204" pitchFamily="34" charset="0"/>
              <a:buChar char="•"/>
              <a:defRPr/>
            </a:pPr>
            <a:r>
              <a:rPr lang="en-US" sz="2000" dirty="0">
                <a:solidFill>
                  <a:srgbClr val="004A78"/>
                </a:solidFill>
              </a:rPr>
              <a:t>Hard to solve without a financial calculator or spreadsheet.</a:t>
            </a:r>
          </a:p>
        </p:txBody>
      </p:sp>
      <p:pic>
        <p:nvPicPr>
          <p:cNvPr id="22" name="Picture 3" descr="Solving for N&#10;&#10;Graphic showing the calculator Inputs and Output needed to solve for N.">
            <a:extLst>
              <a:ext uri="{FF2B5EF4-FFF2-40B4-BE49-F238E27FC236}">
                <a16:creationId xmlns:a16="http://schemas.microsoft.com/office/drawing/2014/main" id="{4F6ED8A3-F175-4F9E-A381-F5C6EA8839CD}"/>
              </a:ext>
            </a:extLst>
          </p:cNvPr>
          <p:cNvPicPr>
            <a:picLocks noGrp="1" noChangeAspect="1"/>
          </p:cNvPicPr>
          <p:nvPr>
            <p:ph idx="10"/>
          </p:nvPr>
        </p:nvPicPr>
        <p:blipFill>
          <a:blip r:embed="rId3"/>
          <a:stretch>
            <a:fillRect/>
          </a:stretch>
        </p:blipFill>
        <p:spPr>
          <a:xfrm>
            <a:off x="2356042" y="3447798"/>
            <a:ext cx="7479916" cy="1911702"/>
          </a:xfrm>
          <a:prstGeom prst="rect">
            <a:avLst/>
          </a:prstGeom>
        </p:spPr>
      </p:pic>
      <p:sp>
        <p:nvSpPr>
          <p:cNvPr id="2" name="Content Placeholder 4">
            <a:extLst>
              <a:ext uri="{FF2B5EF4-FFF2-40B4-BE49-F238E27FC236}">
                <a16:creationId xmlns:a16="http://schemas.microsoft.com/office/drawing/2014/main" id="{5D3BF84C-1BB6-4571-9E5A-F4285C8BF450}"/>
              </a:ext>
            </a:extLst>
          </p:cNvPr>
          <p:cNvSpPr>
            <a:spLocks noGrp="1"/>
          </p:cNvSpPr>
          <p:nvPr>
            <p:ph idx="11"/>
          </p:nvPr>
        </p:nvSpPr>
        <p:spPr>
          <a:xfrm>
            <a:off x="476843" y="5601974"/>
            <a:ext cx="11241914" cy="559674"/>
          </a:xfrm>
        </p:spPr>
        <p:txBody>
          <a:bodyPr/>
          <a:lstStyle/>
          <a:p>
            <a:pPr marL="365760" indent="-365760" algn="l">
              <a:spcBef>
                <a:spcPts val="600"/>
              </a:spcBef>
              <a:spcAft>
                <a:spcPts val="600"/>
              </a:spcAft>
              <a:buClr>
                <a:srgbClr val="000000"/>
              </a:buClr>
              <a:buFont typeface="Arial" panose="020B0604020202020204" pitchFamily="34" charset="0"/>
              <a:buChar char="•"/>
            </a:pPr>
            <a:r>
              <a:rPr lang="en-US" dirty="0"/>
              <a:t>Excel: =NPER(</a:t>
            </a:r>
            <a:r>
              <a:rPr lang="en-US" dirty="0" err="1"/>
              <a:t>rate,pmt,pv,fv,type</a:t>
            </a:r>
            <a:r>
              <a:rPr lang="en-US" dirty="0"/>
              <a:t>)</a:t>
            </a:r>
          </a:p>
        </p:txBody>
      </p:sp>
    </p:spTree>
    <p:custDataLst>
      <p:tags r:id="rId1"/>
    </p:custDataLst>
    <p:extLst>
      <p:ext uri="{BB962C8B-B14F-4D97-AF65-F5344CB8AC3E}">
        <p14:creationId xmlns:p14="http://schemas.microsoft.com/office/powerpoint/2010/main" val="2052275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What is the difference between an ordinary annuity and an annuity due?</a:t>
            </a:r>
            <a:endParaRPr lang="en-US" noProof="0" dirty="0"/>
          </a:p>
        </p:txBody>
      </p:sp>
      <p:pic>
        <p:nvPicPr>
          <p:cNvPr id="22" name="Picture 2" descr="Ordinary Annuity&#10;&#10;Scale from 0-3 showing how to chart ordinary annuity">
            <a:extLst>
              <a:ext uri="{FF2B5EF4-FFF2-40B4-BE49-F238E27FC236}">
                <a16:creationId xmlns:a16="http://schemas.microsoft.com/office/drawing/2014/main" id="{4F6ED8A3-F175-4F9E-A381-F5C6EA8839CD}"/>
              </a:ext>
            </a:extLst>
          </p:cNvPr>
          <p:cNvPicPr>
            <a:picLocks noGrp="1" noChangeAspect="1"/>
          </p:cNvPicPr>
          <p:nvPr>
            <p:ph idx="10"/>
          </p:nvPr>
        </p:nvPicPr>
        <p:blipFill>
          <a:blip r:embed="rId3"/>
          <a:stretch>
            <a:fillRect/>
          </a:stretch>
        </p:blipFill>
        <p:spPr>
          <a:xfrm>
            <a:off x="2679033" y="2043328"/>
            <a:ext cx="6833935" cy="1828800"/>
          </a:xfrm>
          <a:prstGeom prst="rect">
            <a:avLst/>
          </a:prstGeom>
        </p:spPr>
      </p:pic>
      <p:pic>
        <p:nvPicPr>
          <p:cNvPr id="19" name="Picture 3" descr="Annuity Due&#10;&#10;Scale from 0-3 showing how to chart annuity due">
            <a:extLst>
              <a:ext uri="{FF2B5EF4-FFF2-40B4-BE49-F238E27FC236}">
                <a16:creationId xmlns:a16="http://schemas.microsoft.com/office/drawing/2014/main" id="{184C0E39-1936-4550-AC6E-790F5BF5ABC4}"/>
              </a:ext>
            </a:extLst>
          </p:cNvPr>
          <p:cNvPicPr>
            <a:picLocks noGrp="1" noChangeAspect="1"/>
          </p:cNvPicPr>
          <p:nvPr>
            <p:ph idx="12"/>
          </p:nvPr>
        </p:nvPicPr>
        <p:blipFill>
          <a:blip r:embed="rId4"/>
          <a:stretch>
            <a:fillRect/>
          </a:stretch>
        </p:blipFill>
        <p:spPr>
          <a:xfrm>
            <a:off x="3185505" y="4335343"/>
            <a:ext cx="5820991" cy="1828800"/>
          </a:xfrm>
          <a:prstGeom prst="rect">
            <a:avLst/>
          </a:prstGeom>
        </p:spPr>
      </p:pic>
    </p:spTree>
    <p:custDataLst>
      <p:tags r:id="rId1"/>
    </p:custDataLst>
    <p:extLst>
      <p:ext uri="{BB962C8B-B14F-4D97-AF65-F5344CB8AC3E}">
        <p14:creationId xmlns:p14="http://schemas.microsoft.com/office/powerpoint/2010/main" val="2602172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Solving for FV (1 of 3)</a:t>
            </a:r>
            <a:endParaRPr lang="en-US" noProof="0" dirty="0"/>
          </a:p>
        </p:txBody>
      </p:sp>
      <p:sp>
        <p:nvSpPr>
          <p:cNvPr id="12" name="Content Placeholder 2">
            <a:extLst>
              <a:ext uri="{FF2B5EF4-FFF2-40B4-BE49-F238E27FC236}">
                <a16:creationId xmlns:a16="http://schemas.microsoft.com/office/drawing/2014/main" id="{6F186D38-CAC4-4106-9C2B-DEF35DF8DEFB}"/>
              </a:ext>
            </a:extLst>
          </p:cNvPr>
          <p:cNvSpPr>
            <a:spLocks noGrp="1"/>
          </p:cNvSpPr>
          <p:nvPr>
            <p:ph idx="1"/>
          </p:nvPr>
        </p:nvSpPr>
        <p:spPr>
          <a:xfrm>
            <a:off x="476844" y="1944374"/>
            <a:ext cx="11241914" cy="995774"/>
          </a:xfrm>
        </p:spPr>
        <p:txBody>
          <a:bodyPr/>
          <a:lstStyle/>
          <a:p>
            <a:pPr marL="365760" indent="-365760" algn="l">
              <a:spcBef>
                <a:spcPts val="600"/>
              </a:spcBef>
              <a:spcAft>
                <a:spcPts val="600"/>
              </a:spcAft>
              <a:buClr>
                <a:srgbClr val="000000"/>
              </a:buClr>
              <a:buFont typeface="Arial" panose="020B0604020202020204" pitchFamily="34" charset="0"/>
              <a:buChar char="•"/>
              <a:defRPr/>
            </a:pPr>
            <a:r>
              <a:rPr lang="en-US" dirty="0"/>
              <a:t>Given a 3-Year Ordinary Annuity of $100 at 4%</a:t>
            </a:r>
          </a:p>
          <a:p>
            <a:pPr marL="640080" lvl="1" indent="-320040">
              <a:spcBef>
                <a:spcPts val="600"/>
              </a:spcBef>
              <a:spcAft>
                <a:spcPts val="600"/>
              </a:spcAft>
              <a:buClr>
                <a:srgbClr val="000000"/>
              </a:buClr>
              <a:buFont typeface="Arial" panose="020B0604020202020204" pitchFamily="34" charset="0"/>
              <a:buChar char="•"/>
              <a:defRPr/>
            </a:pPr>
            <a:r>
              <a:rPr lang="en-US" sz="2000" dirty="0">
                <a:solidFill>
                  <a:srgbClr val="004A78"/>
                </a:solidFill>
              </a:rPr>
              <a:t>$100 payments occur at the end of each period, but there is no PV.</a:t>
            </a:r>
          </a:p>
        </p:txBody>
      </p:sp>
      <p:pic>
        <p:nvPicPr>
          <p:cNvPr id="22" name="Picture 3" descr="Calculator Methods for FV&#10;&#10;Graphic showing the calculator Inputs and Output needed to solve for FV with 3-year ordinary annuity of $100 at 4%.">
            <a:extLst>
              <a:ext uri="{FF2B5EF4-FFF2-40B4-BE49-F238E27FC236}">
                <a16:creationId xmlns:a16="http://schemas.microsoft.com/office/drawing/2014/main" id="{4F6ED8A3-F175-4F9E-A381-F5C6EA8839CD}"/>
              </a:ext>
            </a:extLst>
          </p:cNvPr>
          <p:cNvPicPr>
            <a:picLocks noGrp="1" noChangeAspect="1"/>
          </p:cNvPicPr>
          <p:nvPr>
            <p:ph idx="10"/>
          </p:nvPr>
        </p:nvPicPr>
        <p:blipFill>
          <a:blip r:embed="rId3"/>
          <a:stretch>
            <a:fillRect/>
          </a:stretch>
        </p:blipFill>
        <p:spPr>
          <a:xfrm>
            <a:off x="2159079" y="3152709"/>
            <a:ext cx="7873843" cy="2011680"/>
          </a:xfrm>
          <a:prstGeom prst="rect">
            <a:avLst/>
          </a:prstGeom>
        </p:spPr>
      </p:pic>
      <p:sp>
        <p:nvSpPr>
          <p:cNvPr id="2" name="Content Placeholder 4">
            <a:extLst>
              <a:ext uri="{FF2B5EF4-FFF2-40B4-BE49-F238E27FC236}">
                <a16:creationId xmlns:a16="http://schemas.microsoft.com/office/drawing/2014/main" id="{5D3BF84C-1BB6-4571-9E5A-F4285C8BF450}"/>
              </a:ext>
            </a:extLst>
          </p:cNvPr>
          <p:cNvSpPr>
            <a:spLocks noGrp="1"/>
          </p:cNvSpPr>
          <p:nvPr>
            <p:ph idx="11"/>
          </p:nvPr>
        </p:nvSpPr>
        <p:spPr>
          <a:xfrm>
            <a:off x="476843" y="5362823"/>
            <a:ext cx="11241914" cy="995774"/>
          </a:xfrm>
        </p:spPr>
        <p:txBody>
          <a:bodyPr/>
          <a:lstStyle/>
          <a:p>
            <a:pPr marL="640080" indent="-320040" algn="l">
              <a:spcBef>
                <a:spcPts val="600"/>
              </a:spcBef>
              <a:spcAft>
                <a:spcPts val="600"/>
              </a:spcAft>
              <a:buClr>
                <a:srgbClr val="000000"/>
              </a:buClr>
              <a:buFont typeface="Arial" panose="020B0604020202020204" pitchFamily="34" charset="0"/>
              <a:buChar char="•"/>
            </a:pPr>
            <a:r>
              <a:rPr lang="en-US" sz="2000" dirty="0">
                <a:solidFill>
                  <a:srgbClr val="004A78"/>
                </a:solidFill>
              </a:rPr>
              <a:t>Excel: =FV(</a:t>
            </a:r>
            <a:r>
              <a:rPr lang="en-US" sz="2000" dirty="0" err="1">
                <a:solidFill>
                  <a:srgbClr val="004A78"/>
                </a:solidFill>
              </a:rPr>
              <a:t>rate,nper,pmt,pv,type</a:t>
            </a:r>
            <a:r>
              <a:rPr lang="en-US" sz="2000" dirty="0">
                <a:solidFill>
                  <a:srgbClr val="004A78"/>
                </a:solidFill>
              </a:rPr>
              <a:t>)</a:t>
            </a:r>
          </a:p>
          <a:p>
            <a:pPr marL="640080" indent="-320040" algn="l">
              <a:spcBef>
                <a:spcPts val="600"/>
              </a:spcBef>
              <a:spcAft>
                <a:spcPts val="600"/>
              </a:spcAft>
              <a:buClr>
                <a:srgbClr val="000000"/>
              </a:buClr>
              <a:buFont typeface="Arial" panose="020B0604020202020204" pitchFamily="34" charset="0"/>
              <a:buChar char="•"/>
            </a:pPr>
            <a:r>
              <a:rPr lang="en-US" sz="2000" dirty="0">
                <a:solidFill>
                  <a:srgbClr val="004A78"/>
                </a:solidFill>
              </a:rPr>
              <a:t>Here type = 0.</a:t>
            </a:r>
          </a:p>
        </p:txBody>
      </p:sp>
    </p:spTree>
    <p:custDataLst>
      <p:tags r:id="rId1"/>
    </p:custDataLst>
    <p:extLst>
      <p:ext uri="{BB962C8B-B14F-4D97-AF65-F5344CB8AC3E}">
        <p14:creationId xmlns:p14="http://schemas.microsoft.com/office/powerpoint/2010/main" val="3244669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Solving for PV</a:t>
            </a:r>
            <a:endParaRPr lang="en-US" noProof="0" dirty="0"/>
          </a:p>
        </p:txBody>
      </p:sp>
      <p:sp>
        <p:nvSpPr>
          <p:cNvPr id="12" name="Content Placeholder 2">
            <a:extLst>
              <a:ext uri="{FF2B5EF4-FFF2-40B4-BE49-F238E27FC236}">
                <a16:creationId xmlns:a16="http://schemas.microsoft.com/office/drawing/2014/main" id="{6F186D38-CAC4-4106-9C2B-DEF35DF8DEFB}"/>
              </a:ext>
            </a:extLst>
          </p:cNvPr>
          <p:cNvSpPr>
            <a:spLocks noGrp="1"/>
          </p:cNvSpPr>
          <p:nvPr>
            <p:ph idx="1"/>
          </p:nvPr>
        </p:nvSpPr>
        <p:spPr>
          <a:xfrm>
            <a:off x="476844" y="1944374"/>
            <a:ext cx="11241914" cy="995774"/>
          </a:xfrm>
        </p:spPr>
        <p:txBody>
          <a:bodyPr/>
          <a:lstStyle/>
          <a:p>
            <a:pPr marL="365760" indent="-365760" algn="l">
              <a:spcBef>
                <a:spcPts val="600"/>
              </a:spcBef>
              <a:spcAft>
                <a:spcPts val="600"/>
              </a:spcAft>
              <a:buClr>
                <a:srgbClr val="000000"/>
              </a:buClr>
              <a:buFont typeface="Arial" panose="020B0604020202020204" pitchFamily="34" charset="0"/>
              <a:buChar char="•"/>
              <a:defRPr/>
            </a:pPr>
            <a:r>
              <a:rPr lang="en-US" dirty="0"/>
              <a:t>Given a 3-year Ordinary Annuity of $100 at 4%</a:t>
            </a:r>
          </a:p>
          <a:p>
            <a:pPr marL="640080" lvl="1" indent="-320040">
              <a:spcBef>
                <a:spcPts val="600"/>
              </a:spcBef>
              <a:spcAft>
                <a:spcPts val="600"/>
              </a:spcAft>
              <a:buClr>
                <a:srgbClr val="000000"/>
              </a:buClr>
              <a:buFont typeface="Arial" panose="020B0604020202020204" pitchFamily="34" charset="0"/>
              <a:buChar char="•"/>
              <a:defRPr/>
            </a:pPr>
            <a:r>
              <a:rPr lang="en-US" sz="2000" dirty="0">
                <a:solidFill>
                  <a:srgbClr val="004A78"/>
                </a:solidFill>
              </a:rPr>
              <a:t>100 payments still occur at the end of each period, but now there is no FV.</a:t>
            </a:r>
          </a:p>
        </p:txBody>
      </p:sp>
      <p:pic>
        <p:nvPicPr>
          <p:cNvPr id="22" name="Picture 3" descr="Calculater Methods for PV: Ordinary Annuity&#10;&#10;Graphic showing the calculator Inputs and Output needed to solve for PV with 3-year ordinary annuity of $100 at 4%.">
            <a:extLst>
              <a:ext uri="{FF2B5EF4-FFF2-40B4-BE49-F238E27FC236}">
                <a16:creationId xmlns:a16="http://schemas.microsoft.com/office/drawing/2014/main" id="{4F6ED8A3-F175-4F9E-A381-F5C6EA8839CD}"/>
              </a:ext>
            </a:extLst>
          </p:cNvPr>
          <p:cNvPicPr>
            <a:picLocks noGrp="1" noChangeAspect="1"/>
          </p:cNvPicPr>
          <p:nvPr>
            <p:ph idx="10"/>
          </p:nvPr>
        </p:nvPicPr>
        <p:blipFill>
          <a:blip r:embed="rId3"/>
          <a:stretch>
            <a:fillRect/>
          </a:stretch>
        </p:blipFill>
        <p:spPr>
          <a:xfrm>
            <a:off x="2355146" y="3038409"/>
            <a:ext cx="7481708" cy="2103120"/>
          </a:xfrm>
          <a:prstGeom prst="rect">
            <a:avLst/>
          </a:prstGeom>
        </p:spPr>
      </p:pic>
      <p:sp>
        <p:nvSpPr>
          <p:cNvPr id="2" name="Content Placeholder 4">
            <a:extLst>
              <a:ext uri="{FF2B5EF4-FFF2-40B4-BE49-F238E27FC236}">
                <a16:creationId xmlns:a16="http://schemas.microsoft.com/office/drawing/2014/main" id="{5D3BF84C-1BB6-4571-9E5A-F4285C8BF450}"/>
              </a:ext>
            </a:extLst>
          </p:cNvPr>
          <p:cNvSpPr>
            <a:spLocks noGrp="1"/>
          </p:cNvSpPr>
          <p:nvPr>
            <p:ph idx="11"/>
          </p:nvPr>
        </p:nvSpPr>
        <p:spPr>
          <a:xfrm>
            <a:off x="476843" y="5362823"/>
            <a:ext cx="11241914" cy="995774"/>
          </a:xfrm>
        </p:spPr>
        <p:txBody>
          <a:bodyPr/>
          <a:lstStyle/>
          <a:p>
            <a:pPr marL="640080" indent="-320040" algn="l">
              <a:spcBef>
                <a:spcPts val="600"/>
              </a:spcBef>
              <a:spcAft>
                <a:spcPts val="600"/>
              </a:spcAft>
              <a:buClr>
                <a:srgbClr val="000000"/>
              </a:buClr>
              <a:buFont typeface="Arial" panose="020B0604020202020204" pitchFamily="34" charset="0"/>
              <a:buChar char="•"/>
            </a:pPr>
            <a:r>
              <a:rPr lang="en-US" sz="2000" dirty="0">
                <a:solidFill>
                  <a:srgbClr val="004A78"/>
                </a:solidFill>
              </a:rPr>
              <a:t>Excel: =PV(</a:t>
            </a:r>
            <a:r>
              <a:rPr lang="en-US" sz="2000" dirty="0" err="1">
                <a:solidFill>
                  <a:srgbClr val="004A78"/>
                </a:solidFill>
              </a:rPr>
              <a:t>rate,nper,pmt,fv,type</a:t>
            </a:r>
            <a:r>
              <a:rPr lang="en-US" sz="2000" dirty="0">
                <a:solidFill>
                  <a:srgbClr val="004A78"/>
                </a:solidFill>
              </a:rPr>
              <a:t>)</a:t>
            </a:r>
          </a:p>
          <a:p>
            <a:pPr marL="640080" indent="-320040" algn="l">
              <a:spcBef>
                <a:spcPts val="600"/>
              </a:spcBef>
              <a:spcAft>
                <a:spcPts val="600"/>
              </a:spcAft>
              <a:buClr>
                <a:srgbClr val="000000"/>
              </a:buClr>
              <a:buFont typeface="Arial" panose="020B0604020202020204" pitchFamily="34" charset="0"/>
              <a:buChar char="•"/>
            </a:pPr>
            <a:r>
              <a:rPr lang="en-US" sz="2000" dirty="0">
                <a:solidFill>
                  <a:srgbClr val="004A78"/>
                </a:solidFill>
              </a:rPr>
              <a:t>Here type = 0.</a:t>
            </a:r>
          </a:p>
        </p:txBody>
      </p:sp>
    </p:spTree>
    <p:custDataLst>
      <p:tags r:id="rId1"/>
    </p:custDataLst>
    <p:extLst>
      <p:ext uri="{BB962C8B-B14F-4D97-AF65-F5344CB8AC3E}">
        <p14:creationId xmlns:p14="http://schemas.microsoft.com/office/powerpoint/2010/main" val="2847746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Solving for FV: 3-Year Annuity Due of $100</a:t>
            </a:r>
            <a:br>
              <a:rPr lang="en-US" dirty="0"/>
            </a:br>
            <a:r>
              <a:rPr lang="en-US" dirty="0"/>
              <a:t>at 4%</a:t>
            </a:r>
            <a:endParaRPr lang="en-US" noProof="0" dirty="0"/>
          </a:p>
        </p:txBody>
      </p:sp>
      <p:sp>
        <p:nvSpPr>
          <p:cNvPr id="12" name="Content Placeholder 2">
            <a:extLst>
              <a:ext uri="{FF2B5EF4-FFF2-40B4-BE49-F238E27FC236}">
                <a16:creationId xmlns:a16="http://schemas.microsoft.com/office/drawing/2014/main" id="{6F186D38-CAC4-4106-9C2B-DEF35DF8DEFB}"/>
              </a:ext>
            </a:extLst>
          </p:cNvPr>
          <p:cNvSpPr>
            <a:spLocks noGrp="1"/>
          </p:cNvSpPr>
          <p:nvPr>
            <p:ph idx="1"/>
          </p:nvPr>
        </p:nvSpPr>
        <p:spPr>
          <a:xfrm>
            <a:off x="476844" y="1817761"/>
            <a:ext cx="11100867" cy="1839836"/>
          </a:xfrm>
        </p:spPr>
        <p:txBody>
          <a:bodyPr/>
          <a:lstStyle/>
          <a:p>
            <a:pPr marL="365760" indent="-365760" algn="l">
              <a:spcBef>
                <a:spcPts val="600"/>
              </a:spcBef>
              <a:spcAft>
                <a:spcPts val="600"/>
              </a:spcAft>
              <a:buClr>
                <a:srgbClr val="000000"/>
              </a:buClr>
              <a:buFont typeface="Arial" panose="020B0604020202020204" pitchFamily="34" charset="0"/>
              <a:buChar char="•"/>
              <a:defRPr/>
            </a:pPr>
            <a:r>
              <a:rPr lang="en-US" dirty="0"/>
              <a:t>Now, $100 payments occur at the beginning of each period.</a:t>
            </a:r>
          </a:p>
          <a:p>
            <a:pPr>
              <a:spcBef>
                <a:spcPts val="600"/>
              </a:spcBef>
              <a:spcAft>
                <a:spcPts val="600"/>
              </a:spcAft>
              <a:buClr>
                <a:srgbClr val="000000"/>
              </a:buClr>
              <a:defRPr/>
            </a:pPr>
            <a:r>
              <a:rPr lang="en-US" dirty="0" err="1"/>
              <a:t>FVA</a:t>
            </a:r>
            <a:r>
              <a:rPr lang="en-US" baseline="-25000" dirty="0" err="1"/>
              <a:t>due</a:t>
            </a:r>
            <a:r>
              <a:rPr lang="en-US" dirty="0"/>
              <a:t>= </a:t>
            </a:r>
            <a:r>
              <a:rPr lang="en-US" dirty="0" err="1"/>
              <a:t>FVA</a:t>
            </a:r>
            <a:r>
              <a:rPr lang="en-US" baseline="-25000" dirty="0" err="1"/>
              <a:t>ord</a:t>
            </a:r>
            <a:r>
              <a:rPr lang="en-US" dirty="0"/>
              <a:t>(1 + I) = $312.16(1.04) = $324.65</a:t>
            </a:r>
          </a:p>
          <a:p>
            <a:pPr marL="365760" lvl="1" indent="-365760">
              <a:spcBef>
                <a:spcPts val="600"/>
              </a:spcBef>
              <a:spcAft>
                <a:spcPts val="600"/>
              </a:spcAft>
              <a:buClr>
                <a:srgbClr val="000000"/>
              </a:buClr>
              <a:buFont typeface="Arial" panose="020B0604020202020204" pitchFamily="34" charset="0"/>
              <a:buChar char="•"/>
              <a:defRPr/>
            </a:pPr>
            <a:r>
              <a:rPr lang="en-US" dirty="0"/>
              <a:t>Alternatively, set calculator to “BEGIN” mode and solve for the FV of the annuity due:</a:t>
            </a:r>
            <a:endParaRPr lang="en-US" dirty="0">
              <a:solidFill>
                <a:srgbClr val="004A78"/>
              </a:solidFill>
            </a:endParaRPr>
          </a:p>
        </p:txBody>
      </p:sp>
      <p:sp>
        <p:nvSpPr>
          <p:cNvPr id="2" name="Content Placeholder 4">
            <a:extLst>
              <a:ext uri="{FF2B5EF4-FFF2-40B4-BE49-F238E27FC236}">
                <a16:creationId xmlns:a16="http://schemas.microsoft.com/office/drawing/2014/main" id="{5D3BF84C-1BB6-4571-9E5A-F4285C8BF450}"/>
              </a:ext>
            </a:extLst>
          </p:cNvPr>
          <p:cNvSpPr>
            <a:spLocks noGrp="1"/>
          </p:cNvSpPr>
          <p:nvPr>
            <p:ph idx="11"/>
          </p:nvPr>
        </p:nvSpPr>
        <p:spPr>
          <a:xfrm>
            <a:off x="476843" y="5503502"/>
            <a:ext cx="11241914" cy="855097"/>
          </a:xfrm>
        </p:spPr>
        <p:txBody>
          <a:bodyPr/>
          <a:lstStyle/>
          <a:p>
            <a:pPr marL="640080" indent="-320040" algn="l">
              <a:spcBef>
                <a:spcPts val="600"/>
              </a:spcBef>
              <a:spcAft>
                <a:spcPts val="600"/>
              </a:spcAft>
              <a:buClr>
                <a:srgbClr val="000000"/>
              </a:buClr>
              <a:buFont typeface="Arial" panose="020B0604020202020204" pitchFamily="34" charset="0"/>
              <a:buChar char="•"/>
            </a:pPr>
            <a:r>
              <a:rPr lang="en-US" sz="2000" dirty="0">
                <a:solidFill>
                  <a:srgbClr val="004A78"/>
                </a:solidFill>
              </a:rPr>
              <a:t>Excel: = FV(</a:t>
            </a:r>
            <a:r>
              <a:rPr lang="en-US" sz="2000" dirty="0" err="1">
                <a:solidFill>
                  <a:srgbClr val="004A78"/>
                </a:solidFill>
              </a:rPr>
              <a:t>rate,nper,pmt,pv,type</a:t>
            </a:r>
            <a:r>
              <a:rPr lang="en-US" sz="2000" dirty="0">
                <a:solidFill>
                  <a:srgbClr val="004A78"/>
                </a:solidFill>
              </a:rPr>
              <a:t>)</a:t>
            </a:r>
          </a:p>
          <a:p>
            <a:pPr marL="640080" indent="-320040" algn="l">
              <a:spcBef>
                <a:spcPts val="600"/>
              </a:spcBef>
              <a:spcAft>
                <a:spcPts val="600"/>
              </a:spcAft>
              <a:buClr>
                <a:srgbClr val="000000"/>
              </a:buClr>
              <a:buFont typeface="Arial" panose="020B0604020202020204" pitchFamily="34" charset="0"/>
              <a:buChar char="•"/>
            </a:pPr>
            <a:r>
              <a:rPr lang="en-US" sz="2000" dirty="0">
                <a:solidFill>
                  <a:srgbClr val="004A78"/>
                </a:solidFill>
              </a:rPr>
              <a:t>Here type = 1.</a:t>
            </a:r>
          </a:p>
        </p:txBody>
      </p:sp>
      <p:pic>
        <p:nvPicPr>
          <p:cNvPr id="9" name="Picture 3" descr="Calculater Methods for FV: annuity due&#10;&#10;Graphic showing the calculator Inputs and Output needed to solve for FV with 3-year annuity due of $100 at 4%.">
            <a:extLst>
              <a:ext uri="{FF2B5EF4-FFF2-40B4-BE49-F238E27FC236}">
                <a16:creationId xmlns:a16="http://schemas.microsoft.com/office/drawing/2014/main" id="{E67F716C-ED1C-4EA8-9FD1-F7FF06D5D2E6}"/>
              </a:ext>
            </a:extLst>
          </p:cNvPr>
          <p:cNvPicPr>
            <a:picLocks noGrp="1" noChangeAspect="1"/>
          </p:cNvPicPr>
          <p:nvPr>
            <p:ph idx="10"/>
          </p:nvPr>
        </p:nvPicPr>
        <p:blipFill>
          <a:blip r:embed="rId3"/>
          <a:stretch>
            <a:fillRect/>
          </a:stretch>
        </p:blipFill>
        <p:spPr>
          <a:xfrm>
            <a:off x="3374529" y="3766381"/>
            <a:ext cx="5442943" cy="1645920"/>
          </a:xfrm>
          <a:prstGeom prst="rect">
            <a:avLst/>
          </a:prstGeom>
        </p:spPr>
      </p:pic>
    </p:spTree>
    <p:custDataLst>
      <p:tags r:id="rId1"/>
    </p:custDataLst>
    <p:extLst>
      <p:ext uri="{BB962C8B-B14F-4D97-AF65-F5344CB8AC3E}">
        <p14:creationId xmlns:p14="http://schemas.microsoft.com/office/powerpoint/2010/main" val="1169256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Solving for PV: 3-Year Annuity Due of $100</a:t>
            </a:r>
            <a:br>
              <a:rPr lang="en-US" dirty="0"/>
            </a:br>
            <a:r>
              <a:rPr lang="en-US" dirty="0"/>
              <a:t>at 4%</a:t>
            </a:r>
            <a:endParaRPr lang="en-US" noProof="0" dirty="0"/>
          </a:p>
        </p:txBody>
      </p:sp>
      <p:sp>
        <p:nvSpPr>
          <p:cNvPr id="12" name="Content Placeholder 2">
            <a:extLst>
              <a:ext uri="{FF2B5EF4-FFF2-40B4-BE49-F238E27FC236}">
                <a16:creationId xmlns:a16="http://schemas.microsoft.com/office/drawing/2014/main" id="{6F186D38-CAC4-4106-9C2B-DEF35DF8DEFB}"/>
              </a:ext>
            </a:extLst>
          </p:cNvPr>
          <p:cNvSpPr>
            <a:spLocks noGrp="1"/>
          </p:cNvSpPr>
          <p:nvPr>
            <p:ph idx="1"/>
          </p:nvPr>
        </p:nvSpPr>
        <p:spPr>
          <a:xfrm>
            <a:off x="476844" y="1817761"/>
            <a:ext cx="11100867" cy="1839836"/>
          </a:xfrm>
        </p:spPr>
        <p:txBody>
          <a:bodyPr/>
          <a:lstStyle/>
          <a:p>
            <a:pPr marL="365760" indent="-365760" algn="l">
              <a:spcBef>
                <a:spcPts val="600"/>
              </a:spcBef>
              <a:spcAft>
                <a:spcPts val="600"/>
              </a:spcAft>
              <a:buClr>
                <a:srgbClr val="000000"/>
              </a:buClr>
              <a:buFont typeface="Arial" panose="020B0604020202020204" pitchFamily="34" charset="0"/>
              <a:buChar char="•"/>
              <a:defRPr/>
            </a:pPr>
            <a:r>
              <a:rPr lang="en-US" dirty="0"/>
              <a:t>Again, $100 payments occur at the beginning of each period.</a:t>
            </a:r>
          </a:p>
          <a:p>
            <a:pPr>
              <a:spcBef>
                <a:spcPts val="600"/>
              </a:spcBef>
              <a:spcAft>
                <a:spcPts val="600"/>
              </a:spcAft>
              <a:buClr>
                <a:srgbClr val="000000"/>
              </a:buClr>
              <a:defRPr/>
            </a:pPr>
            <a:r>
              <a:rPr lang="en-US" dirty="0" err="1"/>
              <a:t>PVA</a:t>
            </a:r>
            <a:r>
              <a:rPr lang="en-US" baseline="-25000" dirty="0" err="1"/>
              <a:t>due</a:t>
            </a:r>
            <a:r>
              <a:rPr lang="en-US" dirty="0"/>
              <a:t> = </a:t>
            </a:r>
            <a:r>
              <a:rPr lang="en-US" dirty="0" err="1"/>
              <a:t>PVA</a:t>
            </a:r>
            <a:r>
              <a:rPr lang="en-US" baseline="-25000" dirty="0" err="1"/>
              <a:t>ord</a:t>
            </a:r>
            <a:r>
              <a:rPr lang="en-US" dirty="0"/>
              <a:t>(1 + I) = $277.51(1.04) = $288.61</a:t>
            </a:r>
          </a:p>
          <a:p>
            <a:pPr marL="365760" lvl="1" indent="-365760">
              <a:spcBef>
                <a:spcPts val="600"/>
              </a:spcBef>
              <a:spcAft>
                <a:spcPts val="600"/>
              </a:spcAft>
              <a:buClr>
                <a:srgbClr val="000000"/>
              </a:buClr>
              <a:buFont typeface="Arial" panose="020B0604020202020204" pitchFamily="34" charset="0"/>
              <a:buChar char="•"/>
              <a:defRPr/>
            </a:pPr>
            <a:r>
              <a:rPr lang="en-US" dirty="0"/>
              <a:t>Alternatively, set calculator to “BEGIN” mode and solve for the PV of the annuity due:</a:t>
            </a:r>
            <a:endParaRPr lang="en-US" dirty="0">
              <a:solidFill>
                <a:srgbClr val="004A78"/>
              </a:solidFill>
            </a:endParaRPr>
          </a:p>
        </p:txBody>
      </p:sp>
      <p:pic>
        <p:nvPicPr>
          <p:cNvPr id="9" name="Picture 3" descr="Calculator Methods for PV: Annuity Due&#10;&#10;Graphic showing the calculator Inputs and Output needed to solve for PV with 3-year annuity due of $100 at 4%.">
            <a:extLst>
              <a:ext uri="{FF2B5EF4-FFF2-40B4-BE49-F238E27FC236}">
                <a16:creationId xmlns:a16="http://schemas.microsoft.com/office/drawing/2014/main" id="{C84D13FD-E46B-4529-8B7A-A6BFE9F88B83}"/>
              </a:ext>
            </a:extLst>
          </p:cNvPr>
          <p:cNvPicPr>
            <a:picLocks noGrp="1" noChangeAspect="1"/>
          </p:cNvPicPr>
          <p:nvPr>
            <p:ph idx="10"/>
          </p:nvPr>
        </p:nvPicPr>
        <p:blipFill>
          <a:blip r:embed="rId3"/>
          <a:stretch>
            <a:fillRect/>
          </a:stretch>
        </p:blipFill>
        <p:spPr>
          <a:xfrm>
            <a:off x="3380775" y="3784665"/>
            <a:ext cx="5430451" cy="1645920"/>
          </a:xfrm>
          <a:prstGeom prst="rect">
            <a:avLst/>
          </a:prstGeom>
        </p:spPr>
      </p:pic>
      <p:sp>
        <p:nvSpPr>
          <p:cNvPr id="2" name="Content Placeholder 4">
            <a:extLst>
              <a:ext uri="{FF2B5EF4-FFF2-40B4-BE49-F238E27FC236}">
                <a16:creationId xmlns:a16="http://schemas.microsoft.com/office/drawing/2014/main" id="{5D3BF84C-1BB6-4571-9E5A-F4285C8BF450}"/>
              </a:ext>
            </a:extLst>
          </p:cNvPr>
          <p:cNvSpPr>
            <a:spLocks noGrp="1"/>
          </p:cNvSpPr>
          <p:nvPr>
            <p:ph idx="11"/>
          </p:nvPr>
        </p:nvSpPr>
        <p:spPr>
          <a:xfrm>
            <a:off x="476843" y="5503502"/>
            <a:ext cx="11241914" cy="855097"/>
          </a:xfrm>
        </p:spPr>
        <p:txBody>
          <a:bodyPr/>
          <a:lstStyle/>
          <a:p>
            <a:pPr marL="640080" indent="-320040" algn="l">
              <a:spcBef>
                <a:spcPts val="600"/>
              </a:spcBef>
              <a:spcAft>
                <a:spcPts val="600"/>
              </a:spcAft>
              <a:buClr>
                <a:srgbClr val="000000"/>
              </a:buClr>
              <a:buFont typeface="Arial" panose="020B0604020202020204" pitchFamily="34" charset="0"/>
              <a:buChar char="•"/>
            </a:pPr>
            <a:r>
              <a:rPr lang="en-US" sz="2000" dirty="0">
                <a:solidFill>
                  <a:srgbClr val="004A78"/>
                </a:solidFill>
              </a:rPr>
              <a:t>Excel: = PV(</a:t>
            </a:r>
            <a:r>
              <a:rPr lang="en-US" sz="2000" dirty="0" err="1">
                <a:solidFill>
                  <a:srgbClr val="004A78"/>
                </a:solidFill>
              </a:rPr>
              <a:t>rate,nper,pmt,fv,type</a:t>
            </a:r>
            <a:r>
              <a:rPr lang="en-US" sz="2000" dirty="0">
                <a:solidFill>
                  <a:srgbClr val="004A78"/>
                </a:solidFill>
              </a:rPr>
              <a:t>)</a:t>
            </a:r>
          </a:p>
          <a:p>
            <a:pPr marL="640080" indent="-320040" algn="l">
              <a:spcBef>
                <a:spcPts val="600"/>
              </a:spcBef>
              <a:spcAft>
                <a:spcPts val="600"/>
              </a:spcAft>
              <a:buClr>
                <a:srgbClr val="000000"/>
              </a:buClr>
              <a:buFont typeface="Arial" panose="020B0604020202020204" pitchFamily="34" charset="0"/>
              <a:buChar char="•"/>
            </a:pPr>
            <a:r>
              <a:rPr lang="en-US" sz="2000" dirty="0">
                <a:solidFill>
                  <a:srgbClr val="004A78"/>
                </a:solidFill>
              </a:rPr>
              <a:t>Here type = 1.</a:t>
            </a:r>
          </a:p>
        </p:txBody>
      </p:sp>
    </p:spTree>
    <p:custDataLst>
      <p:tags r:id="rId1"/>
    </p:custDataLst>
    <p:extLst>
      <p:ext uri="{BB962C8B-B14F-4D97-AF65-F5344CB8AC3E}">
        <p14:creationId xmlns:p14="http://schemas.microsoft.com/office/powerpoint/2010/main" val="525418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PV Calculation</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idx="1"/>
          </p:nvPr>
        </p:nvSpPr>
        <p:spPr/>
        <p:txBody>
          <a:bodyPr/>
          <a:lstStyle/>
          <a:p>
            <a:pPr marL="365760" lvl="0" indent="-365760">
              <a:spcBef>
                <a:spcPts val="1200"/>
              </a:spcBef>
              <a:spcAft>
                <a:spcPts val="1200"/>
              </a:spcAft>
              <a:buClr>
                <a:srgbClr val="000000"/>
              </a:buClr>
            </a:pPr>
            <a:r>
              <a:rPr lang="en-US" dirty="0"/>
              <a:t>What is the present value of a 5-year $100 ordinary annuity at 4%?</a:t>
            </a:r>
          </a:p>
          <a:p>
            <a:pPr marL="640080" lvl="1" indent="-320040">
              <a:spcBef>
                <a:spcPts val="1200"/>
              </a:spcBef>
              <a:spcAft>
                <a:spcPts val="1200"/>
              </a:spcAft>
              <a:buClr>
                <a:srgbClr val="000000"/>
              </a:buClr>
              <a:buFont typeface="Arial" panose="020B0604020202020204" pitchFamily="34" charset="0"/>
              <a:buChar char="•"/>
            </a:pPr>
            <a:r>
              <a:rPr lang="en-US" sz="2000" dirty="0">
                <a:solidFill>
                  <a:srgbClr val="004A78"/>
                </a:solidFill>
              </a:rPr>
              <a:t>Be sure your financial calculator is set back to END mode and solve for PV:</a:t>
            </a:r>
          </a:p>
          <a:p>
            <a:pPr marL="914400" lvl="2" indent="-320040">
              <a:spcBef>
                <a:spcPts val="1200"/>
              </a:spcBef>
              <a:spcAft>
                <a:spcPts val="1200"/>
              </a:spcAft>
              <a:buClr>
                <a:srgbClr val="000000"/>
              </a:buClr>
              <a:buSzPct val="100000"/>
              <a:buFont typeface="Arial" panose="020B0604020202020204" pitchFamily="34" charset="0"/>
              <a:buChar char="•"/>
            </a:pPr>
            <a:r>
              <a:rPr lang="en-US" sz="1800" dirty="0">
                <a:solidFill>
                  <a:srgbClr val="004A78"/>
                </a:solidFill>
              </a:rPr>
              <a:t>N = 5, I/YR = 4, PMT = -100, FV = 0.</a:t>
            </a:r>
          </a:p>
          <a:p>
            <a:pPr marL="914400" lvl="2" indent="-320040">
              <a:spcBef>
                <a:spcPts val="1200"/>
              </a:spcBef>
              <a:spcAft>
                <a:spcPts val="1200"/>
              </a:spcAft>
              <a:buClr>
                <a:srgbClr val="000000"/>
              </a:buClr>
              <a:buSzPct val="100000"/>
              <a:buFont typeface="Arial" panose="020B0604020202020204" pitchFamily="34" charset="0"/>
              <a:buChar char="•"/>
            </a:pPr>
            <a:r>
              <a:rPr lang="en-US" sz="1800" dirty="0">
                <a:solidFill>
                  <a:srgbClr val="004A78"/>
                </a:solidFill>
              </a:rPr>
              <a:t>PV = $445.18.</a:t>
            </a:r>
            <a:endParaRPr lang="en-US" noProof="0" dirty="0">
              <a:solidFill>
                <a:srgbClr val="004A78"/>
              </a:solidFill>
            </a:endParaRPr>
          </a:p>
        </p:txBody>
      </p:sp>
    </p:spTree>
    <p:custDataLst>
      <p:tags r:id="rId1"/>
    </p:custDataLst>
    <p:extLst>
      <p:ext uri="{BB962C8B-B14F-4D97-AF65-F5344CB8AC3E}">
        <p14:creationId xmlns:p14="http://schemas.microsoft.com/office/powerpoint/2010/main" val="1896692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Overview</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idx="1"/>
          </p:nvPr>
        </p:nvSpPr>
        <p:spPr/>
        <p:txBody>
          <a:bodyPr/>
          <a:lstStyle/>
          <a:p>
            <a:pPr marL="365760" indent="-365760">
              <a:spcBef>
                <a:spcPts val="1200"/>
              </a:spcBef>
              <a:spcAft>
                <a:spcPts val="1200"/>
              </a:spcAft>
              <a:buClr>
                <a:srgbClr val="000000"/>
              </a:buClr>
            </a:pPr>
            <a:r>
              <a:rPr lang="en-US" dirty="0"/>
              <a:t>Future Value</a:t>
            </a:r>
          </a:p>
          <a:p>
            <a:pPr marL="365760" indent="-365760">
              <a:spcBef>
                <a:spcPts val="1200"/>
              </a:spcBef>
              <a:spcAft>
                <a:spcPts val="1200"/>
              </a:spcAft>
              <a:buClr>
                <a:srgbClr val="000000"/>
              </a:buClr>
            </a:pPr>
            <a:r>
              <a:rPr lang="en-US" dirty="0"/>
              <a:t>Present Value</a:t>
            </a:r>
          </a:p>
          <a:p>
            <a:pPr marL="365760" indent="-365760">
              <a:spcBef>
                <a:spcPts val="1200"/>
              </a:spcBef>
              <a:spcAft>
                <a:spcPts val="1200"/>
              </a:spcAft>
              <a:buClr>
                <a:srgbClr val="000000"/>
              </a:buClr>
            </a:pPr>
            <a:r>
              <a:rPr lang="en-US" dirty="0"/>
              <a:t>Finding I and N</a:t>
            </a:r>
          </a:p>
          <a:p>
            <a:pPr marL="365760" indent="-365760">
              <a:spcBef>
                <a:spcPts val="1200"/>
              </a:spcBef>
              <a:spcAft>
                <a:spcPts val="1200"/>
              </a:spcAft>
              <a:buClr>
                <a:srgbClr val="000000"/>
              </a:buClr>
            </a:pPr>
            <a:r>
              <a:rPr lang="en-US" dirty="0"/>
              <a:t>Annuities</a:t>
            </a:r>
          </a:p>
          <a:p>
            <a:pPr marL="365760" indent="-365760">
              <a:spcBef>
                <a:spcPts val="1200"/>
              </a:spcBef>
              <a:spcAft>
                <a:spcPts val="1200"/>
              </a:spcAft>
              <a:buClr>
                <a:srgbClr val="000000"/>
              </a:buClr>
            </a:pPr>
            <a:r>
              <a:rPr lang="en-US" dirty="0"/>
              <a:t>Rates of Return</a:t>
            </a:r>
          </a:p>
          <a:p>
            <a:pPr marL="365760" indent="-365760">
              <a:spcBef>
                <a:spcPts val="1200"/>
              </a:spcBef>
              <a:spcAft>
                <a:spcPts val="1200"/>
              </a:spcAft>
              <a:buClr>
                <a:srgbClr val="000000"/>
              </a:buClr>
            </a:pPr>
            <a:r>
              <a:rPr lang="en-US" dirty="0"/>
              <a:t>Amortization</a:t>
            </a:r>
          </a:p>
        </p:txBody>
      </p:sp>
    </p:spTree>
    <p:custDataLst>
      <p:tags r:id="rId1"/>
    </p:custDataLst>
    <p:extLst>
      <p:ext uri="{BB962C8B-B14F-4D97-AF65-F5344CB8AC3E}">
        <p14:creationId xmlns:p14="http://schemas.microsoft.com/office/powerpoint/2010/main" val="497835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Annuities Over Time</a:t>
            </a:r>
            <a:endParaRPr lang="en-US" noProof="0" dirty="0"/>
          </a:p>
        </p:txBody>
      </p:sp>
      <p:pic>
        <p:nvPicPr>
          <p:cNvPr id="3" name="Content Placeholder 2" descr="10/25/perpetuity Annuity&#10;&#10;Graphic showing the data for N, I/YR, PMT, FV and PV for 10, 25 and perpetuity annuities.">
            <a:extLst>
              <a:ext uri="{FF2B5EF4-FFF2-40B4-BE49-F238E27FC236}">
                <a16:creationId xmlns:a16="http://schemas.microsoft.com/office/drawing/2014/main" id="{A0CFDB42-F9B8-4096-AF6F-D1481CA6C542}"/>
              </a:ext>
            </a:extLst>
          </p:cNvPr>
          <p:cNvPicPr>
            <a:picLocks noGrp="1" noChangeAspect="1"/>
          </p:cNvPicPr>
          <p:nvPr>
            <p:ph idx="1"/>
          </p:nvPr>
        </p:nvPicPr>
        <p:blipFill>
          <a:blip r:embed="rId3"/>
          <a:stretch>
            <a:fillRect/>
          </a:stretch>
        </p:blipFill>
        <p:spPr>
          <a:xfrm>
            <a:off x="2264826" y="1901707"/>
            <a:ext cx="7662349" cy="4297680"/>
          </a:xfrm>
          <a:prstGeom prst="rect">
            <a:avLst/>
          </a:prstGeom>
        </p:spPr>
      </p:pic>
    </p:spTree>
    <p:custDataLst>
      <p:tags r:id="rId1"/>
    </p:custDataLst>
    <p:extLst>
      <p:ext uri="{BB962C8B-B14F-4D97-AF65-F5344CB8AC3E}">
        <p14:creationId xmlns:p14="http://schemas.microsoft.com/office/powerpoint/2010/main" val="2579589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The Power of Compound Interest</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idx="1"/>
          </p:nvPr>
        </p:nvSpPr>
        <p:spPr>
          <a:xfrm>
            <a:off x="476843" y="1933341"/>
            <a:ext cx="9103254" cy="1737360"/>
          </a:xfrm>
        </p:spPr>
        <p:txBody>
          <a:bodyPr/>
          <a:lstStyle/>
          <a:p>
            <a:pPr marL="365760" indent="-365760" algn="l">
              <a:spcBef>
                <a:spcPts val="1200"/>
              </a:spcBef>
              <a:spcAft>
                <a:spcPts val="1200"/>
              </a:spcAft>
              <a:buClr>
                <a:srgbClr val="000000"/>
              </a:buClr>
              <a:buFont typeface="Arial" panose="020B0604020202020204" pitchFamily="34" charset="0"/>
              <a:buChar char="•"/>
              <a:defRPr/>
            </a:pPr>
            <a:r>
              <a:rPr lang="en-US" dirty="0"/>
              <a:t>A 20-year-old student wants to save $5 a day for her retirement.  Every day she places $5 in a drawer.  At the end of the year, she invests the accumulated savings ($1,825) in a brokerage account with an expected annual return of 8%.</a:t>
            </a:r>
            <a:endParaRPr lang="en-US" noProof="0" dirty="0"/>
          </a:p>
        </p:txBody>
      </p:sp>
      <p:pic>
        <p:nvPicPr>
          <p:cNvPr id="10" name="Picture 3" descr="The Power of Compound Interest&#10;&#10;Example illustrating compound interest: How much money will she have when she is 65 years old?">
            <a:extLst>
              <a:ext uri="{FF2B5EF4-FFF2-40B4-BE49-F238E27FC236}">
                <a16:creationId xmlns:a16="http://schemas.microsoft.com/office/drawing/2014/main" id="{49B071F9-A9A3-4CE9-A2D2-5005E3BBDA08}"/>
              </a:ext>
            </a:extLst>
          </p:cNvPr>
          <p:cNvPicPr>
            <a:picLocks noGrp="1" noChangeAspect="1"/>
          </p:cNvPicPr>
          <p:nvPr>
            <p:ph idx="11"/>
          </p:nvPr>
        </p:nvPicPr>
        <p:blipFill>
          <a:blip r:embed="rId3"/>
          <a:stretch>
            <a:fillRect/>
          </a:stretch>
        </p:blipFill>
        <p:spPr>
          <a:xfrm>
            <a:off x="1033691" y="3885717"/>
            <a:ext cx="10124619" cy="1737360"/>
          </a:xfrm>
          <a:prstGeom prst="rect">
            <a:avLst/>
          </a:prstGeom>
        </p:spPr>
      </p:pic>
    </p:spTree>
    <p:custDataLst>
      <p:tags r:id="rId1"/>
    </p:custDataLst>
    <p:extLst>
      <p:ext uri="{BB962C8B-B14F-4D97-AF65-F5344CB8AC3E}">
        <p14:creationId xmlns:p14="http://schemas.microsoft.com/office/powerpoint/2010/main" val="4264701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Solving for FV (2 of 3)</a:t>
            </a:r>
            <a:endParaRPr lang="en-US" noProof="0" dirty="0"/>
          </a:p>
        </p:txBody>
      </p:sp>
      <p:sp>
        <p:nvSpPr>
          <p:cNvPr id="12" name="Content Placeholder 2">
            <a:extLst>
              <a:ext uri="{FF2B5EF4-FFF2-40B4-BE49-F238E27FC236}">
                <a16:creationId xmlns:a16="http://schemas.microsoft.com/office/drawing/2014/main" id="{6F186D38-CAC4-4106-9C2B-DEF35DF8DEFB}"/>
              </a:ext>
            </a:extLst>
          </p:cNvPr>
          <p:cNvSpPr>
            <a:spLocks noGrp="1"/>
          </p:cNvSpPr>
          <p:nvPr>
            <p:ph idx="1"/>
          </p:nvPr>
        </p:nvSpPr>
        <p:spPr>
          <a:xfrm>
            <a:off x="476844" y="1817762"/>
            <a:ext cx="11100867" cy="981709"/>
          </a:xfrm>
        </p:spPr>
        <p:txBody>
          <a:bodyPr/>
          <a:lstStyle/>
          <a:p>
            <a:pPr marL="365760" indent="-365760" algn="l">
              <a:spcBef>
                <a:spcPts val="600"/>
              </a:spcBef>
              <a:spcAft>
                <a:spcPts val="600"/>
              </a:spcAft>
              <a:buClr>
                <a:srgbClr val="000000"/>
              </a:buClr>
              <a:buFont typeface="Arial" panose="020B0604020202020204" pitchFamily="34" charset="0"/>
              <a:buChar char="•"/>
              <a:defRPr/>
            </a:pPr>
            <a:r>
              <a:rPr lang="en-US" dirty="0"/>
              <a:t>If she begins saving today, how much will she have when she is 65?</a:t>
            </a:r>
          </a:p>
          <a:p>
            <a:pPr marL="640080" lvl="1" indent="-320040">
              <a:spcBef>
                <a:spcPts val="600"/>
              </a:spcBef>
              <a:spcAft>
                <a:spcPts val="600"/>
              </a:spcAft>
              <a:buClr>
                <a:srgbClr val="000000"/>
              </a:buClr>
              <a:buFont typeface="Arial" panose="020B0604020202020204" pitchFamily="34" charset="0"/>
              <a:buChar char="•"/>
              <a:defRPr/>
            </a:pPr>
            <a:r>
              <a:rPr lang="en-US" sz="2000" dirty="0">
                <a:solidFill>
                  <a:srgbClr val="004A78"/>
                </a:solidFill>
              </a:rPr>
              <a:t>If she sticks to her plan, she will have $705,373 when she is 65.</a:t>
            </a:r>
            <a:endParaRPr lang="en-US" dirty="0">
              <a:solidFill>
                <a:srgbClr val="004A78"/>
              </a:solidFill>
            </a:endParaRPr>
          </a:p>
        </p:txBody>
      </p:sp>
      <p:pic>
        <p:nvPicPr>
          <p:cNvPr id="10" name="Picture 3" descr="Calculator Methods for FV (scenario)&#10;&#10;Graphic showing the calculator Inputs and Output needed to answer: If she begins saving today, how much will she have when she is 65?">
            <a:extLst>
              <a:ext uri="{FF2B5EF4-FFF2-40B4-BE49-F238E27FC236}">
                <a16:creationId xmlns:a16="http://schemas.microsoft.com/office/drawing/2014/main" id="{3BDD9487-8AAB-45FB-9FE1-B627166337DC}"/>
              </a:ext>
            </a:extLst>
          </p:cNvPr>
          <p:cNvPicPr>
            <a:picLocks noGrp="1" noChangeAspect="1"/>
          </p:cNvPicPr>
          <p:nvPr>
            <p:ph idx="10"/>
          </p:nvPr>
        </p:nvPicPr>
        <p:blipFill>
          <a:blip r:embed="rId3"/>
          <a:stretch>
            <a:fillRect/>
          </a:stretch>
        </p:blipFill>
        <p:spPr>
          <a:xfrm>
            <a:off x="1796891" y="3140911"/>
            <a:ext cx="8598218" cy="2194560"/>
          </a:xfrm>
          <a:prstGeom prst="rect">
            <a:avLst/>
          </a:prstGeom>
        </p:spPr>
      </p:pic>
      <p:sp>
        <p:nvSpPr>
          <p:cNvPr id="2" name="Content Placeholder 4">
            <a:extLst>
              <a:ext uri="{FF2B5EF4-FFF2-40B4-BE49-F238E27FC236}">
                <a16:creationId xmlns:a16="http://schemas.microsoft.com/office/drawing/2014/main" id="{5D3BF84C-1BB6-4571-9E5A-F4285C8BF450}"/>
              </a:ext>
            </a:extLst>
          </p:cNvPr>
          <p:cNvSpPr>
            <a:spLocks noGrp="1"/>
          </p:cNvSpPr>
          <p:nvPr>
            <p:ph idx="11"/>
          </p:nvPr>
        </p:nvSpPr>
        <p:spPr>
          <a:xfrm>
            <a:off x="476843" y="5503503"/>
            <a:ext cx="11241914" cy="615944"/>
          </a:xfrm>
        </p:spPr>
        <p:txBody>
          <a:bodyPr/>
          <a:lstStyle/>
          <a:p>
            <a:pPr marL="640080" indent="-320040" algn="l">
              <a:spcBef>
                <a:spcPts val="600"/>
              </a:spcBef>
              <a:spcAft>
                <a:spcPts val="600"/>
              </a:spcAft>
              <a:buClr>
                <a:srgbClr val="000000"/>
              </a:buClr>
              <a:buFont typeface="Arial" panose="020B0604020202020204" pitchFamily="34" charset="0"/>
              <a:buChar char="•"/>
            </a:pPr>
            <a:r>
              <a:rPr lang="en-US" sz="2000" dirty="0">
                <a:solidFill>
                  <a:srgbClr val="004A78"/>
                </a:solidFill>
              </a:rPr>
              <a:t>Excel: = FV(.08,45,-1825,0,0)</a:t>
            </a:r>
          </a:p>
        </p:txBody>
      </p:sp>
    </p:spTree>
    <p:custDataLst>
      <p:tags r:id="rId1"/>
    </p:custDataLst>
    <p:extLst>
      <p:ext uri="{BB962C8B-B14F-4D97-AF65-F5344CB8AC3E}">
        <p14:creationId xmlns:p14="http://schemas.microsoft.com/office/powerpoint/2010/main" val="1890343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Solving for FV (3 of 3)</a:t>
            </a:r>
            <a:endParaRPr lang="en-US" noProof="0" dirty="0"/>
          </a:p>
        </p:txBody>
      </p:sp>
      <p:sp>
        <p:nvSpPr>
          <p:cNvPr id="12" name="Content Placeholder 2">
            <a:extLst>
              <a:ext uri="{FF2B5EF4-FFF2-40B4-BE49-F238E27FC236}">
                <a16:creationId xmlns:a16="http://schemas.microsoft.com/office/drawing/2014/main" id="{6F186D38-CAC4-4106-9C2B-DEF35DF8DEFB}"/>
              </a:ext>
            </a:extLst>
          </p:cNvPr>
          <p:cNvSpPr>
            <a:spLocks noGrp="1"/>
          </p:cNvSpPr>
          <p:nvPr>
            <p:ph idx="1"/>
          </p:nvPr>
        </p:nvSpPr>
        <p:spPr>
          <a:xfrm>
            <a:off x="476844" y="1817762"/>
            <a:ext cx="11100867" cy="2125191"/>
          </a:xfrm>
        </p:spPr>
        <p:txBody>
          <a:bodyPr/>
          <a:lstStyle/>
          <a:p>
            <a:pPr marL="365760" indent="-365760" algn="l">
              <a:spcBef>
                <a:spcPts val="600"/>
              </a:spcBef>
              <a:spcAft>
                <a:spcPts val="600"/>
              </a:spcAft>
              <a:buClr>
                <a:srgbClr val="000000"/>
              </a:buClr>
              <a:buFont typeface="Arial" panose="020B0604020202020204" pitchFamily="34" charset="0"/>
              <a:buChar char="•"/>
              <a:defRPr/>
            </a:pPr>
            <a:r>
              <a:rPr lang="en-US" dirty="0"/>
              <a:t>If you don’t start saving until you are 40 years old, how much will you have at 65?</a:t>
            </a:r>
          </a:p>
          <a:p>
            <a:pPr marL="640080" lvl="1" indent="-320040">
              <a:spcBef>
                <a:spcPts val="600"/>
              </a:spcBef>
              <a:spcAft>
                <a:spcPts val="600"/>
              </a:spcAft>
              <a:buClr>
                <a:srgbClr val="000000"/>
              </a:buClr>
              <a:buFont typeface="Arial" panose="020B0604020202020204" pitchFamily="34" charset="0"/>
              <a:buChar char="•"/>
              <a:defRPr/>
            </a:pPr>
            <a:r>
              <a:rPr lang="en-US" sz="2000" dirty="0">
                <a:solidFill>
                  <a:srgbClr val="004A78"/>
                </a:solidFill>
              </a:rPr>
              <a:t>If a 40-year-old investor begins saving today, and sticks to the plan, he or she will have $133,418 at age 65.  This is $571,954 less than if starting at age 20.</a:t>
            </a:r>
          </a:p>
          <a:p>
            <a:pPr marL="640080" lvl="1" indent="-320040">
              <a:spcBef>
                <a:spcPts val="600"/>
              </a:spcBef>
              <a:spcAft>
                <a:spcPts val="600"/>
              </a:spcAft>
              <a:buClr>
                <a:srgbClr val="000000"/>
              </a:buClr>
              <a:buFont typeface="Arial" panose="020B0604020202020204" pitchFamily="34" charset="0"/>
              <a:buChar char="•"/>
              <a:defRPr/>
            </a:pPr>
            <a:r>
              <a:rPr lang="en-US" sz="2000" dirty="0">
                <a:solidFill>
                  <a:srgbClr val="004A78"/>
                </a:solidFill>
              </a:rPr>
              <a:t>Lesson:  It pays to start saving early.</a:t>
            </a:r>
          </a:p>
        </p:txBody>
      </p:sp>
      <p:pic>
        <p:nvPicPr>
          <p:cNvPr id="22" name="Picture 3" descr="Calculator Methods for FV (scenario)&#10;&#10;Graphic showing the calculator Inputs and Output needed to answer: If you don’t start saving until you are 40 years old, how much will you have at 65?">
            <a:extLst>
              <a:ext uri="{FF2B5EF4-FFF2-40B4-BE49-F238E27FC236}">
                <a16:creationId xmlns:a16="http://schemas.microsoft.com/office/drawing/2014/main" id="{4F6ED8A3-F175-4F9E-A381-F5C6EA8839CD}"/>
              </a:ext>
            </a:extLst>
          </p:cNvPr>
          <p:cNvPicPr>
            <a:picLocks noGrp="1" noChangeAspect="1"/>
          </p:cNvPicPr>
          <p:nvPr>
            <p:ph idx="10"/>
          </p:nvPr>
        </p:nvPicPr>
        <p:blipFill>
          <a:blip r:embed="rId3"/>
          <a:stretch>
            <a:fillRect/>
          </a:stretch>
        </p:blipFill>
        <p:spPr>
          <a:xfrm>
            <a:off x="2692538" y="4009293"/>
            <a:ext cx="6806925" cy="1737360"/>
          </a:xfrm>
          <a:prstGeom prst="rect">
            <a:avLst/>
          </a:prstGeom>
        </p:spPr>
      </p:pic>
      <p:sp>
        <p:nvSpPr>
          <p:cNvPr id="2" name="Content Placeholder 4">
            <a:extLst>
              <a:ext uri="{FF2B5EF4-FFF2-40B4-BE49-F238E27FC236}">
                <a16:creationId xmlns:a16="http://schemas.microsoft.com/office/drawing/2014/main" id="{5D3BF84C-1BB6-4571-9E5A-F4285C8BF450}"/>
              </a:ext>
            </a:extLst>
          </p:cNvPr>
          <p:cNvSpPr>
            <a:spLocks noGrp="1"/>
          </p:cNvSpPr>
          <p:nvPr>
            <p:ph idx="11"/>
          </p:nvPr>
        </p:nvSpPr>
        <p:spPr>
          <a:xfrm>
            <a:off x="476843" y="5812993"/>
            <a:ext cx="11241914" cy="489334"/>
          </a:xfrm>
        </p:spPr>
        <p:txBody>
          <a:bodyPr/>
          <a:lstStyle/>
          <a:p>
            <a:pPr marL="640080" indent="-320040" algn="l">
              <a:spcBef>
                <a:spcPts val="600"/>
              </a:spcBef>
              <a:spcAft>
                <a:spcPts val="600"/>
              </a:spcAft>
              <a:buClr>
                <a:srgbClr val="000000"/>
              </a:buClr>
              <a:buFont typeface="Arial" panose="020B0604020202020204" pitchFamily="34" charset="0"/>
              <a:buChar char="•"/>
            </a:pPr>
            <a:r>
              <a:rPr lang="en-US" sz="2000" dirty="0">
                <a:solidFill>
                  <a:srgbClr val="004A78"/>
                </a:solidFill>
              </a:rPr>
              <a:t>Excel: = FV(.08,45,-1825,0,0)</a:t>
            </a:r>
          </a:p>
        </p:txBody>
      </p:sp>
    </p:spTree>
    <p:custDataLst>
      <p:tags r:id="rId1"/>
    </p:custDataLst>
    <p:extLst>
      <p:ext uri="{BB962C8B-B14F-4D97-AF65-F5344CB8AC3E}">
        <p14:creationId xmlns:p14="http://schemas.microsoft.com/office/powerpoint/2010/main" val="1818672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Solving for PMT</a:t>
            </a:r>
            <a:endParaRPr lang="en-US" noProof="0" dirty="0"/>
          </a:p>
        </p:txBody>
      </p:sp>
      <p:sp>
        <p:nvSpPr>
          <p:cNvPr id="12" name="Content Placeholder 2">
            <a:extLst>
              <a:ext uri="{FF2B5EF4-FFF2-40B4-BE49-F238E27FC236}">
                <a16:creationId xmlns:a16="http://schemas.microsoft.com/office/drawing/2014/main" id="{6F186D38-CAC4-4106-9C2B-DEF35DF8DEFB}"/>
              </a:ext>
            </a:extLst>
          </p:cNvPr>
          <p:cNvSpPr>
            <a:spLocks noGrp="1"/>
          </p:cNvSpPr>
          <p:nvPr>
            <p:ph idx="1"/>
          </p:nvPr>
        </p:nvSpPr>
        <p:spPr>
          <a:xfrm>
            <a:off x="476844" y="1817763"/>
            <a:ext cx="11100867" cy="1389672"/>
          </a:xfrm>
        </p:spPr>
        <p:txBody>
          <a:bodyPr/>
          <a:lstStyle/>
          <a:p>
            <a:pPr marL="365760" indent="-365760" algn="l">
              <a:spcBef>
                <a:spcPts val="600"/>
              </a:spcBef>
              <a:spcAft>
                <a:spcPts val="600"/>
              </a:spcAft>
              <a:buClr>
                <a:srgbClr val="000000"/>
              </a:buClr>
              <a:buFont typeface="Arial" panose="020B0604020202020204" pitchFamily="34" charset="0"/>
              <a:buChar char="•"/>
              <a:defRPr/>
            </a:pPr>
            <a:r>
              <a:rPr lang="en-US" dirty="0"/>
              <a:t>How much must the 40-year old deposit annually to catch the 20-year old?</a:t>
            </a:r>
          </a:p>
          <a:p>
            <a:pPr marL="640080" lvl="1" indent="-320040">
              <a:spcBef>
                <a:spcPts val="600"/>
              </a:spcBef>
              <a:spcAft>
                <a:spcPts val="600"/>
              </a:spcAft>
              <a:buClr>
                <a:srgbClr val="000000"/>
              </a:buClr>
              <a:buFont typeface="Arial" panose="020B0604020202020204" pitchFamily="34" charset="0"/>
              <a:buChar char="•"/>
              <a:defRPr/>
            </a:pPr>
            <a:r>
              <a:rPr lang="en-US" sz="2000" dirty="0">
                <a:solidFill>
                  <a:srgbClr val="004A78"/>
                </a:solidFill>
              </a:rPr>
              <a:t>To find the required annual contribution, enter the number of years until retirement and the final goal of $705,372.75, and solve for PMT.</a:t>
            </a:r>
          </a:p>
        </p:txBody>
      </p:sp>
      <p:pic>
        <p:nvPicPr>
          <p:cNvPr id="22" name="Picture 3" descr="Calculator Methods for PMT (scenario)&#10;&#10;Graphic showing the calculator Inputs and Output needed to answer: How much must the 40-year old deposit annually to catch the 20-year old?">
            <a:extLst>
              <a:ext uri="{FF2B5EF4-FFF2-40B4-BE49-F238E27FC236}">
                <a16:creationId xmlns:a16="http://schemas.microsoft.com/office/drawing/2014/main" id="{4F6ED8A3-F175-4F9E-A381-F5C6EA8839CD}"/>
              </a:ext>
            </a:extLst>
          </p:cNvPr>
          <p:cNvPicPr>
            <a:picLocks noGrp="1" noChangeAspect="1"/>
          </p:cNvPicPr>
          <p:nvPr>
            <p:ph idx="10"/>
          </p:nvPr>
        </p:nvPicPr>
        <p:blipFill>
          <a:blip r:embed="rId3"/>
          <a:stretch>
            <a:fillRect/>
          </a:stretch>
        </p:blipFill>
        <p:spPr>
          <a:xfrm>
            <a:off x="2513409" y="3340110"/>
            <a:ext cx="7165182" cy="1828800"/>
          </a:xfrm>
          <a:prstGeom prst="rect">
            <a:avLst/>
          </a:prstGeom>
        </p:spPr>
      </p:pic>
      <p:sp>
        <p:nvSpPr>
          <p:cNvPr id="2" name="Content Placeholder 4">
            <a:extLst>
              <a:ext uri="{FF2B5EF4-FFF2-40B4-BE49-F238E27FC236}">
                <a16:creationId xmlns:a16="http://schemas.microsoft.com/office/drawing/2014/main" id="{5D3BF84C-1BB6-4571-9E5A-F4285C8BF450}"/>
              </a:ext>
            </a:extLst>
          </p:cNvPr>
          <p:cNvSpPr>
            <a:spLocks noGrp="1"/>
          </p:cNvSpPr>
          <p:nvPr>
            <p:ph idx="11"/>
          </p:nvPr>
        </p:nvSpPr>
        <p:spPr>
          <a:xfrm>
            <a:off x="476843" y="5334691"/>
            <a:ext cx="11241914" cy="911363"/>
          </a:xfrm>
        </p:spPr>
        <p:txBody>
          <a:bodyPr/>
          <a:lstStyle/>
          <a:p>
            <a:pPr marL="640080" indent="-320040" algn="l">
              <a:spcBef>
                <a:spcPts val="600"/>
              </a:spcBef>
              <a:spcAft>
                <a:spcPts val="600"/>
              </a:spcAft>
              <a:buClr>
                <a:srgbClr val="000000"/>
              </a:buClr>
              <a:buFont typeface="Arial" panose="020B0604020202020204" pitchFamily="34" charset="0"/>
              <a:buChar char="•"/>
            </a:pPr>
            <a:r>
              <a:rPr lang="en-US" sz="2000" dirty="0">
                <a:solidFill>
                  <a:srgbClr val="004A78"/>
                </a:solidFill>
              </a:rPr>
              <a:t>Excel: = PMT(</a:t>
            </a:r>
            <a:r>
              <a:rPr lang="en-US" sz="2000" dirty="0" err="1">
                <a:solidFill>
                  <a:srgbClr val="004A78"/>
                </a:solidFill>
              </a:rPr>
              <a:t>rate,nper,pv,fv,type</a:t>
            </a:r>
            <a:r>
              <a:rPr lang="en-US" sz="2000" dirty="0">
                <a:solidFill>
                  <a:srgbClr val="004A78"/>
                </a:solidFill>
              </a:rPr>
              <a:t>)</a:t>
            </a:r>
          </a:p>
          <a:p>
            <a:pPr marL="1371600" algn="l">
              <a:spcBef>
                <a:spcPts val="600"/>
              </a:spcBef>
              <a:spcAft>
                <a:spcPts val="600"/>
              </a:spcAft>
              <a:buClr>
                <a:srgbClr val="000000"/>
              </a:buClr>
            </a:pPr>
            <a:r>
              <a:rPr lang="en-US" sz="2000" dirty="0">
                <a:solidFill>
                  <a:srgbClr val="004A78"/>
                </a:solidFill>
              </a:rPr>
              <a:t>=PMT(.08,25,0,705373,0)</a:t>
            </a:r>
          </a:p>
        </p:txBody>
      </p:sp>
    </p:spTree>
    <p:custDataLst>
      <p:tags r:id="rId1"/>
    </p:custDataLst>
    <p:extLst>
      <p:ext uri="{BB962C8B-B14F-4D97-AF65-F5344CB8AC3E}">
        <p14:creationId xmlns:p14="http://schemas.microsoft.com/office/powerpoint/2010/main" val="1373404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What is the PV of this uneven cash flow stream?</a:t>
            </a:r>
            <a:endParaRPr lang="en-US" noProof="0" dirty="0"/>
          </a:p>
        </p:txBody>
      </p:sp>
      <p:pic>
        <p:nvPicPr>
          <p:cNvPr id="3" name="Content Placeholder 2" descr="PV of Uneven Cash Flow Stream&#10;&#10;Image 1 and Image 2 that, together, show the PV of an uneven cash flow stream.">
            <a:extLst>
              <a:ext uri="{FF2B5EF4-FFF2-40B4-BE49-F238E27FC236}">
                <a16:creationId xmlns:a16="http://schemas.microsoft.com/office/drawing/2014/main" id="{A0CFDB42-F9B8-4096-AF6F-D1481CA6C542}"/>
              </a:ext>
            </a:extLst>
          </p:cNvPr>
          <p:cNvPicPr>
            <a:picLocks noGrp="1" noChangeAspect="1"/>
          </p:cNvPicPr>
          <p:nvPr>
            <p:ph idx="1"/>
          </p:nvPr>
        </p:nvPicPr>
        <p:blipFill>
          <a:blip r:embed="rId3"/>
          <a:stretch>
            <a:fillRect/>
          </a:stretch>
        </p:blipFill>
        <p:spPr>
          <a:xfrm>
            <a:off x="2020282" y="2084282"/>
            <a:ext cx="8151436" cy="4038038"/>
          </a:xfrm>
          <a:prstGeom prst="rect">
            <a:avLst/>
          </a:prstGeom>
        </p:spPr>
      </p:pic>
    </p:spTree>
    <p:custDataLst>
      <p:tags r:id="rId1"/>
    </p:custDataLst>
    <p:extLst>
      <p:ext uri="{BB962C8B-B14F-4D97-AF65-F5344CB8AC3E}">
        <p14:creationId xmlns:p14="http://schemas.microsoft.com/office/powerpoint/2010/main" val="2116599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Solving for PV: Uneven Cash Flow Stream</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idx="1"/>
          </p:nvPr>
        </p:nvSpPr>
        <p:spPr/>
        <p:txBody>
          <a:bodyPr/>
          <a:lstStyle/>
          <a:p>
            <a:pPr marL="365760" indent="-365760">
              <a:spcBef>
                <a:spcPts val="600"/>
              </a:spcBef>
              <a:spcAft>
                <a:spcPts val="1200"/>
              </a:spcAft>
              <a:buClr>
                <a:srgbClr val="000000"/>
              </a:buClr>
              <a:defRPr/>
            </a:pPr>
            <a:r>
              <a:rPr lang="en-US" dirty="0"/>
              <a:t>Input cash flows in the calculator’s “CFLO” register:</a:t>
            </a:r>
          </a:p>
          <a:p>
            <a:pPr marL="640080" lvl="1" indent="-320040">
              <a:spcBef>
                <a:spcPts val="600"/>
              </a:spcBef>
              <a:spcAft>
                <a:spcPts val="1200"/>
              </a:spcAft>
              <a:buNone/>
              <a:defRPr/>
            </a:pPr>
            <a:r>
              <a:rPr lang="en-US" dirty="0"/>
              <a:t>CF</a:t>
            </a:r>
            <a:r>
              <a:rPr lang="en-US" baseline="-25000" dirty="0"/>
              <a:t>0</a:t>
            </a:r>
            <a:r>
              <a:rPr lang="en-US" dirty="0"/>
              <a:t> = 0</a:t>
            </a:r>
          </a:p>
          <a:p>
            <a:pPr marL="640080" lvl="1" indent="-320040">
              <a:spcBef>
                <a:spcPts val="600"/>
              </a:spcBef>
              <a:spcAft>
                <a:spcPts val="1200"/>
              </a:spcAft>
              <a:buNone/>
              <a:defRPr/>
            </a:pPr>
            <a:r>
              <a:rPr lang="en-US" dirty="0"/>
              <a:t>CF</a:t>
            </a:r>
            <a:r>
              <a:rPr lang="en-US" baseline="-25000" dirty="0"/>
              <a:t>1</a:t>
            </a:r>
            <a:r>
              <a:rPr lang="en-US" dirty="0"/>
              <a:t> = 100</a:t>
            </a:r>
          </a:p>
          <a:p>
            <a:pPr marL="640080" lvl="1" indent="-320040">
              <a:spcBef>
                <a:spcPts val="600"/>
              </a:spcBef>
              <a:spcAft>
                <a:spcPts val="1200"/>
              </a:spcAft>
              <a:buNone/>
              <a:defRPr/>
            </a:pPr>
            <a:r>
              <a:rPr lang="en-US" dirty="0"/>
              <a:t>CF</a:t>
            </a:r>
            <a:r>
              <a:rPr lang="en-US" baseline="-25000" dirty="0"/>
              <a:t>2</a:t>
            </a:r>
            <a:r>
              <a:rPr lang="en-US" dirty="0"/>
              <a:t> = 300</a:t>
            </a:r>
          </a:p>
          <a:p>
            <a:pPr marL="640080" lvl="1" indent="-320040">
              <a:spcBef>
                <a:spcPts val="600"/>
              </a:spcBef>
              <a:spcAft>
                <a:spcPts val="1200"/>
              </a:spcAft>
              <a:buNone/>
              <a:defRPr/>
            </a:pPr>
            <a:r>
              <a:rPr lang="en-US" dirty="0"/>
              <a:t>CF</a:t>
            </a:r>
            <a:r>
              <a:rPr lang="en-US" baseline="-25000" dirty="0"/>
              <a:t>3</a:t>
            </a:r>
            <a:r>
              <a:rPr lang="en-US" dirty="0"/>
              <a:t> = 300</a:t>
            </a:r>
          </a:p>
          <a:p>
            <a:pPr marL="640080" lvl="1" indent="-320040">
              <a:spcBef>
                <a:spcPts val="600"/>
              </a:spcBef>
              <a:spcAft>
                <a:spcPts val="1200"/>
              </a:spcAft>
              <a:buNone/>
              <a:defRPr/>
            </a:pPr>
            <a:r>
              <a:rPr lang="en-US" dirty="0"/>
              <a:t>CF</a:t>
            </a:r>
            <a:r>
              <a:rPr lang="en-US" baseline="-25000" dirty="0"/>
              <a:t>4</a:t>
            </a:r>
            <a:r>
              <a:rPr lang="en-US" dirty="0"/>
              <a:t> = -50</a:t>
            </a:r>
          </a:p>
          <a:p>
            <a:pPr marL="365760" indent="-365760">
              <a:spcBef>
                <a:spcPts val="600"/>
              </a:spcBef>
              <a:spcAft>
                <a:spcPts val="1200"/>
              </a:spcAft>
              <a:buClr>
                <a:srgbClr val="000000"/>
              </a:buClr>
              <a:defRPr/>
            </a:pPr>
            <a:r>
              <a:rPr lang="en-US" dirty="0"/>
              <a:t>Enter I/YR = 4, press NPV button to get NPV = $597.48.  (Here NPV = PV.)</a:t>
            </a:r>
          </a:p>
        </p:txBody>
      </p:sp>
    </p:spTree>
    <p:custDataLst>
      <p:tags r:id="rId1"/>
    </p:custDataLst>
    <p:extLst>
      <p:ext uri="{BB962C8B-B14F-4D97-AF65-F5344CB8AC3E}">
        <p14:creationId xmlns:p14="http://schemas.microsoft.com/office/powerpoint/2010/main" val="1752767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A568A-1E27-42CB-A3BA-4AE1B278D223}"/>
              </a:ext>
            </a:extLst>
          </p:cNvPr>
          <p:cNvSpPr>
            <a:spLocks noGrp="1"/>
          </p:cNvSpPr>
          <p:nvPr>
            <p:ph type="title"/>
          </p:nvPr>
        </p:nvSpPr>
        <p:spPr/>
        <p:txBody>
          <a:bodyPr anchor="ctr"/>
          <a:lstStyle/>
          <a:p>
            <a:r>
              <a:rPr lang="en-US" sz="3000" dirty="0"/>
              <a:t>Will the FV of a lump sum be larger or smaller if compounded more often, holding the stated I% constant?</a:t>
            </a:r>
          </a:p>
        </p:txBody>
      </p:sp>
      <p:sp>
        <p:nvSpPr>
          <p:cNvPr id="3" name="Content Placeholder 2">
            <a:extLst>
              <a:ext uri="{FF2B5EF4-FFF2-40B4-BE49-F238E27FC236}">
                <a16:creationId xmlns:a16="http://schemas.microsoft.com/office/drawing/2014/main" id="{C37E6244-FE2B-4CAC-A590-8B5E1D959D5A}"/>
              </a:ext>
            </a:extLst>
          </p:cNvPr>
          <p:cNvSpPr>
            <a:spLocks noGrp="1"/>
          </p:cNvSpPr>
          <p:nvPr>
            <p:ph idx="1"/>
          </p:nvPr>
        </p:nvSpPr>
        <p:spPr>
          <a:xfrm>
            <a:off x="476844" y="1944375"/>
            <a:ext cx="11241914" cy="883796"/>
          </a:xfrm>
        </p:spPr>
        <p:txBody>
          <a:bodyPr/>
          <a:lstStyle/>
          <a:p>
            <a:pPr algn="l">
              <a:spcBef>
                <a:spcPts val="600"/>
              </a:spcBef>
              <a:spcAft>
                <a:spcPts val="600"/>
              </a:spcAft>
            </a:pPr>
            <a:r>
              <a:rPr lang="en-US" dirty="0"/>
              <a:t>LARGER, as the more frequently compounding occurs, interest is earned on interest more often.</a:t>
            </a:r>
          </a:p>
        </p:txBody>
      </p:sp>
      <p:pic>
        <p:nvPicPr>
          <p:cNvPr id="12" name="Picture 3" descr="Annually&#10;&#10;Scale from 0-3 that shows how interest is earned on interest when FV is a large lump sum. ">
            <a:extLst>
              <a:ext uri="{FF2B5EF4-FFF2-40B4-BE49-F238E27FC236}">
                <a16:creationId xmlns:a16="http://schemas.microsoft.com/office/drawing/2014/main" id="{5C5F7CB6-53FE-4BA8-81AB-B987950C6402}"/>
              </a:ext>
            </a:extLst>
          </p:cNvPr>
          <p:cNvPicPr>
            <a:picLocks noGrp="1" noChangeAspect="1"/>
          </p:cNvPicPr>
          <p:nvPr>
            <p:ph idx="11"/>
          </p:nvPr>
        </p:nvPicPr>
        <p:blipFill rotWithShape="1">
          <a:blip r:embed="rId2"/>
          <a:srcRect b="25540"/>
          <a:stretch/>
        </p:blipFill>
        <p:spPr>
          <a:xfrm>
            <a:off x="2255520" y="2697863"/>
            <a:ext cx="7680960" cy="1368155"/>
          </a:xfrm>
          <a:prstGeom prst="rect">
            <a:avLst/>
          </a:prstGeom>
        </p:spPr>
      </p:pic>
      <p:sp>
        <p:nvSpPr>
          <p:cNvPr id="7" name="Content Placeholder 4">
            <a:extLst>
              <a:ext uri="{FF2B5EF4-FFF2-40B4-BE49-F238E27FC236}">
                <a16:creationId xmlns:a16="http://schemas.microsoft.com/office/drawing/2014/main" id="{3FA81439-ACB2-46DE-8BE8-E71F2F826DA8}"/>
              </a:ext>
            </a:extLst>
          </p:cNvPr>
          <p:cNvSpPr>
            <a:spLocks noGrp="1"/>
          </p:cNvSpPr>
          <p:nvPr>
            <p:ph idx="10"/>
          </p:nvPr>
        </p:nvSpPr>
        <p:spPr>
          <a:xfrm>
            <a:off x="2768262" y="3875717"/>
            <a:ext cx="6655477" cy="457200"/>
          </a:xfrm>
        </p:spPr>
        <p:txBody>
          <a:bodyPr/>
          <a:lstStyle/>
          <a:p>
            <a:r>
              <a:rPr lang="en-US" sz="2000" dirty="0">
                <a:ea typeface="Verdana" panose="020B0604030504040204" pitchFamily="34" charset="0"/>
                <a:cs typeface="Verdana" panose="020B0604030504040204" pitchFamily="34" charset="0"/>
              </a:rPr>
              <a:t>Annually:  FV</a:t>
            </a:r>
            <a:r>
              <a:rPr lang="en-US" sz="2000" baseline="-25000" dirty="0">
                <a:ea typeface="Verdana" panose="020B0604030504040204" pitchFamily="34" charset="0"/>
                <a:cs typeface="Verdana" panose="020B0604030504040204" pitchFamily="34" charset="0"/>
              </a:rPr>
              <a:t>3</a:t>
            </a:r>
            <a:r>
              <a:rPr lang="en-US" sz="2000" dirty="0">
                <a:ea typeface="Verdana" panose="020B0604030504040204" pitchFamily="34" charset="0"/>
                <a:cs typeface="Verdana" panose="020B0604030504040204" pitchFamily="34" charset="0"/>
              </a:rPr>
              <a:t> = $100(1.04)</a:t>
            </a:r>
            <a:r>
              <a:rPr lang="en-US" sz="2000" baseline="30000" dirty="0">
                <a:ea typeface="Verdana" panose="020B0604030504040204" pitchFamily="34" charset="0"/>
                <a:cs typeface="Verdana" panose="020B0604030504040204" pitchFamily="34" charset="0"/>
              </a:rPr>
              <a:t>3</a:t>
            </a:r>
            <a:r>
              <a:rPr lang="en-US" sz="2000" dirty="0">
                <a:ea typeface="Verdana" panose="020B0604030504040204" pitchFamily="34" charset="0"/>
                <a:cs typeface="Verdana" panose="020B0604030504040204" pitchFamily="34" charset="0"/>
              </a:rPr>
              <a:t> = $112.49</a:t>
            </a:r>
            <a:endParaRPr lang="en-US" sz="2000" dirty="0"/>
          </a:p>
        </p:txBody>
      </p:sp>
      <p:pic>
        <p:nvPicPr>
          <p:cNvPr id="14" name="Picture 5" descr="Semiannually&#10;&#10;Scale from 0-3 that shows how interest is earned on interest when FV is a smaller lump sum. ">
            <a:extLst>
              <a:ext uri="{FF2B5EF4-FFF2-40B4-BE49-F238E27FC236}">
                <a16:creationId xmlns:a16="http://schemas.microsoft.com/office/drawing/2014/main" id="{93A70B97-F8FC-4AF1-B0F8-5A1A11E4BA28}"/>
              </a:ext>
            </a:extLst>
          </p:cNvPr>
          <p:cNvPicPr>
            <a:picLocks noGrp="1" noChangeAspect="1"/>
          </p:cNvPicPr>
          <p:nvPr>
            <p:ph idx="12"/>
          </p:nvPr>
        </p:nvPicPr>
        <p:blipFill rotWithShape="1">
          <a:blip r:embed="rId3"/>
          <a:srcRect b="27707"/>
          <a:stretch/>
        </p:blipFill>
        <p:spPr>
          <a:xfrm>
            <a:off x="2255520" y="4229659"/>
            <a:ext cx="7680960" cy="1667218"/>
          </a:xfrm>
          <a:prstGeom prst="rect">
            <a:avLst/>
          </a:prstGeom>
        </p:spPr>
      </p:pic>
      <p:sp>
        <p:nvSpPr>
          <p:cNvPr id="5" name="Content Placeholder 6">
            <a:extLst>
              <a:ext uri="{FF2B5EF4-FFF2-40B4-BE49-F238E27FC236}">
                <a16:creationId xmlns:a16="http://schemas.microsoft.com/office/drawing/2014/main" id="{C0195C3E-5DF2-4C6C-B4E1-ACC3517C1389}"/>
              </a:ext>
            </a:extLst>
          </p:cNvPr>
          <p:cNvSpPr>
            <a:spLocks noGrp="1"/>
          </p:cNvSpPr>
          <p:nvPr>
            <p:ph idx="13"/>
          </p:nvPr>
        </p:nvSpPr>
        <p:spPr>
          <a:xfrm>
            <a:off x="2472840" y="5854042"/>
            <a:ext cx="7246320" cy="457200"/>
          </a:xfrm>
        </p:spPr>
        <p:txBody>
          <a:bodyPr/>
          <a:lstStyle/>
          <a:p>
            <a:pPr>
              <a:spcBef>
                <a:spcPts val="600"/>
              </a:spcBef>
              <a:spcAft>
                <a:spcPts val="600"/>
              </a:spcAft>
            </a:pPr>
            <a:r>
              <a:rPr lang="en-US" sz="2000" dirty="0">
                <a:ea typeface="Verdana" panose="020B0604030504040204" pitchFamily="34" charset="0"/>
                <a:cs typeface="Verdana" panose="020B0604030504040204" pitchFamily="34" charset="0"/>
              </a:rPr>
              <a:t>Semiannually:  FV</a:t>
            </a:r>
            <a:r>
              <a:rPr lang="en-US" sz="2000" baseline="-25000" dirty="0">
                <a:ea typeface="Verdana" panose="020B0604030504040204" pitchFamily="34" charset="0"/>
                <a:cs typeface="Verdana" panose="020B0604030504040204" pitchFamily="34" charset="0"/>
              </a:rPr>
              <a:t>6</a:t>
            </a:r>
            <a:r>
              <a:rPr lang="en-US" sz="2000" dirty="0">
                <a:ea typeface="Verdana" panose="020B0604030504040204" pitchFamily="34" charset="0"/>
                <a:cs typeface="Verdana" panose="020B0604030504040204" pitchFamily="34" charset="0"/>
              </a:rPr>
              <a:t> = $100(1.02)</a:t>
            </a:r>
            <a:r>
              <a:rPr lang="en-US" sz="2000" baseline="30000" dirty="0">
                <a:ea typeface="Verdana" panose="020B0604030504040204" pitchFamily="34" charset="0"/>
                <a:cs typeface="Verdana" panose="020B0604030504040204" pitchFamily="34" charset="0"/>
              </a:rPr>
              <a:t>6</a:t>
            </a:r>
            <a:r>
              <a:rPr lang="en-US" sz="2000" dirty="0">
                <a:ea typeface="Verdana" panose="020B0604030504040204" pitchFamily="34" charset="0"/>
                <a:cs typeface="Verdana" panose="020B0604030504040204" pitchFamily="34" charset="0"/>
              </a:rPr>
              <a:t> = $112.62</a:t>
            </a:r>
            <a:endParaRPr lang="en-US" sz="2000" dirty="0"/>
          </a:p>
        </p:txBody>
      </p:sp>
    </p:spTree>
    <p:extLst>
      <p:ext uri="{BB962C8B-B14F-4D97-AF65-F5344CB8AC3E}">
        <p14:creationId xmlns:p14="http://schemas.microsoft.com/office/powerpoint/2010/main" val="2767984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050AD-D80E-4245-9F01-728B16F32E8C}"/>
              </a:ext>
            </a:extLst>
          </p:cNvPr>
          <p:cNvSpPr>
            <a:spLocks noGrp="1"/>
          </p:cNvSpPr>
          <p:nvPr>
            <p:ph type="title"/>
          </p:nvPr>
        </p:nvSpPr>
        <p:spPr/>
        <p:txBody>
          <a:bodyPr/>
          <a:lstStyle/>
          <a:p>
            <a:r>
              <a:rPr lang="en-US" dirty="0"/>
              <a:t>Classification of Interest Rates (1 of 2)</a:t>
            </a:r>
            <a:endParaRPr lang="en-IN" dirty="0"/>
          </a:p>
        </p:txBody>
      </p:sp>
      <p:sp>
        <p:nvSpPr>
          <p:cNvPr id="11" name="Content Placeholder 2">
            <a:extLst>
              <a:ext uri="{FF2B5EF4-FFF2-40B4-BE49-F238E27FC236}">
                <a16:creationId xmlns:a16="http://schemas.microsoft.com/office/drawing/2014/main" id="{1D4D6903-93AD-4D57-A93D-CC2D798AA813}"/>
              </a:ext>
            </a:extLst>
          </p:cNvPr>
          <p:cNvSpPr>
            <a:spLocks noGrp="1"/>
          </p:cNvSpPr>
          <p:nvPr>
            <p:ph idx="1"/>
          </p:nvPr>
        </p:nvSpPr>
        <p:spPr>
          <a:xfrm>
            <a:off x="1002029" y="1407478"/>
            <a:ext cx="4572000" cy="2103120"/>
          </a:xfrm>
          <a:prstGeom prst="roundRect">
            <a:avLst/>
          </a:prstGeom>
          <a:solidFill>
            <a:srgbClr val="343F52"/>
          </a:solidFill>
          <a:ln w="38100">
            <a:solidFill>
              <a:schemeClr val="bg2">
                <a:lumMod val="25000"/>
              </a:schemeClr>
            </a:solidFill>
          </a:ln>
        </p:spPr>
        <p:txBody>
          <a:bodyPr/>
          <a:lstStyle/>
          <a:p>
            <a:pPr algn="l"/>
            <a:r>
              <a:rPr lang="en-US" b="1" dirty="0">
                <a:solidFill>
                  <a:schemeClr val="bg1"/>
                </a:solidFill>
                <a:latin typeface="Arial" panose="020B0604020202020204" pitchFamily="34" charset="0"/>
                <a:cs typeface="Arial" panose="020B0604020202020204" pitchFamily="34" charset="0"/>
              </a:rPr>
              <a:t>Nominal rate </a:t>
            </a:r>
            <a:r>
              <a:rPr lang="en-US" dirty="0">
                <a:solidFill>
                  <a:schemeClr val="bg1"/>
                </a:solidFill>
                <a:latin typeface="Arial" panose="020B0604020202020204" pitchFamily="34" charset="0"/>
                <a:cs typeface="Arial" panose="020B0604020202020204" pitchFamily="34" charset="0"/>
              </a:rPr>
              <a:t>(I</a:t>
            </a:r>
            <a:r>
              <a:rPr lang="en-US" baseline="-25000" dirty="0">
                <a:solidFill>
                  <a:schemeClr val="bg1"/>
                </a:solidFill>
                <a:latin typeface="Arial" panose="020B0604020202020204" pitchFamily="34" charset="0"/>
                <a:cs typeface="Arial" panose="020B0604020202020204" pitchFamily="34" charset="0"/>
              </a:rPr>
              <a:t>NOM</a:t>
            </a:r>
            <a:r>
              <a:rPr lang="en-US" dirty="0">
                <a:solidFill>
                  <a:schemeClr val="bg1"/>
                </a:solidFill>
                <a:latin typeface="Arial" panose="020B0604020202020204" pitchFamily="34" charset="0"/>
                <a:cs typeface="Arial" panose="020B0604020202020204" pitchFamily="34" charset="0"/>
              </a:rPr>
              <a:t>):  also called the quoted or stated rate.  An annual rate that ignores compounding effects.</a:t>
            </a:r>
          </a:p>
        </p:txBody>
      </p:sp>
      <p:pic>
        <p:nvPicPr>
          <p:cNvPr id="16" name="Arrow 3">
            <a:extLst>
              <a:ext uri="{FF2B5EF4-FFF2-40B4-BE49-F238E27FC236}">
                <a16:creationId xmlns:a16="http://schemas.microsoft.com/office/drawing/2014/main" id="{19F894E4-FA3A-4AD9-99E0-895B257F6092}"/>
              </a:ext>
              <a:ext uri="{C183D7F6-B498-43B3-948B-1728B52AA6E4}">
                <adec:decorative xmlns:adec="http://schemas.microsoft.com/office/drawing/2017/decorative" val="1"/>
              </a:ext>
            </a:extLst>
          </p:cNvPr>
          <p:cNvPicPr>
            <a:picLocks noGrp="1" noChangeAspect="1"/>
          </p:cNvPicPr>
          <p:nvPr>
            <p:ph idx="13"/>
          </p:nvPr>
        </p:nvPicPr>
        <p:blipFill>
          <a:blip r:embed="rId2"/>
          <a:stretch>
            <a:fillRect/>
          </a:stretch>
        </p:blipFill>
        <p:spPr>
          <a:xfrm>
            <a:off x="3028927" y="3484342"/>
            <a:ext cx="518205" cy="676715"/>
          </a:xfrm>
        </p:spPr>
      </p:pic>
      <p:sp>
        <p:nvSpPr>
          <p:cNvPr id="23" name="Content Placeholder 4">
            <a:extLst>
              <a:ext uri="{FF2B5EF4-FFF2-40B4-BE49-F238E27FC236}">
                <a16:creationId xmlns:a16="http://schemas.microsoft.com/office/drawing/2014/main" id="{F301D8D4-3337-4529-8A24-D5FF852D39B7}"/>
              </a:ext>
            </a:extLst>
          </p:cNvPr>
          <p:cNvSpPr>
            <a:spLocks noGrp="1"/>
          </p:cNvSpPr>
          <p:nvPr>
            <p:ph idx="10"/>
          </p:nvPr>
        </p:nvSpPr>
        <p:spPr>
          <a:xfrm>
            <a:off x="1002029" y="4070350"/>
            <a:ext cx="4572000" cy="2103120"/>
          </a:xfrm>
          <a:prstGeom prst="roundRect">
            <a:avLst/>
          </a:prstGeom>
          <a:solidFill>
            <a:schemeClr val="bg2">
              <a:lumMod val="75000"/>
            </a:schemeClr>
          </a:solidFill>
          <a:ln w="38100">
            <a:solidFill>
              <a:schemeClr val="bg2">
                <a:lumMod val="25000"/>
              </a:schemeClr>
            </a:solidFill>
          </a:ln>
        </p:spPr>
        <p:txBody>
          <a:bodyPr/>
          <a:lstStyle/>
          <a:p>
            <a:pPr algn="l"/>
            <a:r>
              <a:rPr lang="en-US" dirty="0">
                <a:latin typeface="Arial" panose="020B0604020202020204" pitchFamily="34" charset="0"/>
                <a:cs typeface="Arial" panose="020B0604020202020204" pitchFamily="34" charset="0"/>
              </a:rPr>
              <a:t>I</a:t>
            </a:r>
            <a:r>
              <a:rPr lang="en-US" baseline="-25000" dirty="0">
                <a:latin typeface="Arial" panose="020B0604020202020204" pitchFamily="34" charset="0"/>
                <a:cs typeface="Arial" panose="020B0604020202020204" pitchFamily="34" charset="0"/>
              </a:rPr>
              <a:t>NOM</a:t>
            </a:r>
            <a:r>
              <a:rPr lang="en-US" dirty="0">
                <a:latin typeface="Arial" panose="020B0604020202020204" pitchFamily="34" charset="0"/>
                <a:cs typeface="Arial" panose="020B0604020202020204" pitchFamily="34" charset="0"/>
              </a:rPr>
              <a:t> is stated in contracts.  Periods must also be given, e.g. 4% quarterly or 4% daily interest.</a:t>
            </a:r>
          </a:p>
        </p:txBody>
      </p:sp>
      <p:sp>
        <p:nvSpPr>
          <p:cNvPr id="26" name="Content Placeholder 5">
            <a:extLst>
              <a:ext uri="{FF2B5EF4-FFF2-40B4-BE49-F238E27FC236}">
                <a16:creationId xmlns:a16="http://schemas.microsoft.com/office/drawing/2014/main" id="{1FD9FD97-8EC7-4DC4-9087-277547A6FF3E}"/>
              </a:ext>
            </a:extLst>
          </p:cNvPr>
          <p:cNvSpPr>
            <a:spLocks noGrp="1"/>
          </p:cNvSpPr>
          <p:nvPr>
            <p:ph idx="11"/>
          </p:nvPr>
        </p:nvSpPr>
        <p:spPr>
          <a:xfrm>
            <a:off x="6565265" y="1407478"/>
            <a:ext cx="4572000" cy="2103120"/>
          </a:xfrm>
          <a:prstGeom prst="roundRect">
            <a:avLst/>
          </a:prstGeom>
          <a:solidFill>
            <a:srgbClr val="343F52"/>
          </a:solidFill>
          <a:ln w="38100">
            <a:solidFill>
              <a:schemeClr val="bg2">
                <a:lumMod val="25000"/>
              </a:schemeClr>
            </a:solidFill>
          </a:ln>
        </p:spPr>
        <p:txBody>
          <a:bodyPr/>
          <a:lstStyle/>
          <a:p>
            <a:pPr algn="l"/>
            <a:r>
              <a:rPr lang="en-US" b="1" dirty="0">
                <a:solidFill>
                  <a:schemeClr val="bg1"/>
                </a:solidFill>
                <a:latin typeface="Arial" panose="020B0604020202020204" pitchFamily="34" charset="0"/>
                <a:cs typeface="Arial" panose="020B0604020202020204" pitchFamily="34" charset="0"/>
              </a:rPr>
              <a:t>Periodic rate </a:t>
            </a:r>
            <a:r>
              <a:rPr lang="en-US" dirty="0">
                <a:solidFill>
                  <a:schemeClr val="bg1"/>
                </a:solidFill>
                <a:latin typeface="Arial" panose="020B0604020202020204" pitchFamily="34" charset="0"/>
                <a:cs typeface="Arial" panose="020B0604020202020204" pitchFamily="34" charset="0"/>
              </a:rPr>
              <a:t>(I</a:t>
            </a:r>
            <a:r>
              <a:rPr lang="en-US" baseline="-25000" dirty="0">
                <a:solidFill>
                  <a:schemeClr val="bg1"/>
                </a:solidFill>
                <a:latin typeface="Arial" panose="020B0604020202020204" pitchFamily="34" charset="0"/>
                <a:cs typeface="Arial" panose="020B0604020202020204" pitchFamily="34" charset="0"/>
              </a:rPr>
              <a:t>PER</a:t>
            </a:r>
            <a:r>
              <a:rPr lang="en-US" dirty="0">
                <a:solidFill>
                  <a:schemeClr val="bg1"/>
                </a:solidFill>
                <a:latin typeface="Arial" panose="020B0604020202020204" pitchFamily="34" charset="0"/>
                <a:cs typeface="Arial" panose="020B0604020202020204" pitchFamily="34" charset="0"/>
              </a:rPr>
              <a:t>):  amount of interest charged each period, e.g. monthly or quarterly.</a:t>
            </a:r>
          </a:p>
        </p:txBody>
      </p:sp>
      <p:pic>
        <p:nvPicPr>
          <p:cNvPr id="18" name="Arrow 6">
            <a:extLst>
              <a:ext uri="{FF2B5EF4-FFF2-40B4-BE49-F238E27FC236}">
                <a16:creationId xmlns:a16="http://schemas.microsoft.com/office/drawing/2014/main" id="{E34D16A9-A7E2-420A-8D1B-FFA642A112EB}"/>
              </a:ext>
              <a:ext uri="{C183D7F6-B498-43B3-948B-1728B52AA6E4}">
                <adec:decorative xmlns:adec="http://schemas.microsoft.com/office/drawing/2017/decorative" val="1"/>
              </a:ext>
            </a:extLst>
          </p:cNvPr>
          <p:cNvPicPr>
            <a:picLocks noGrp="1" noChangeAspect="1"/>
          </p:cNvPicPr>
          <p:nvPr>
            <p:ph idx="15"/>
          </p:nvPr>
        </p:nvPicPr>
        <p:blipFill>
          <a:blip r:embed="rId2"/>
          <a:stretch>
            <a:fillRect/>
          </a:stretch>
        </p:blipFill>
        <p:spPr>
          <a:xfrm>
            <a:off x="8592163" y="3484342"/>
            <a:ext cx="518205" cy="676715"/>
          </a:xfrm>
        </p:spPr>
      </p:pic>
      <p:sp>
        <p:nvSpPr>
          <p:cNvPr id="14" name="Content Placeholder 7">
            <a:extLst>
              <a:ext uri="{FF2B5EF4-FFF2-40B4-BE49-F238E27FC236}">
                <a16:creationId xmlns:a16="http://schemas.microsoft.com/office/drawing/2014/main" id="{BC501A5B-AB50-4297-8214-54523DC0849B}"/>
              </a:ext>
            </a:extLst>
          </p:cNvPr>
          <p:cNvSpPr>
            <a:spLocks noGrp="1"/>
          </p:cNvSpPr>
          <p:nvPr>
            <p:ph idx="12"/>
          </p:nvPr>
        </p:nvSpPr>
        <p:spPr>
          <a:xfrm>
            <a:off x="6565265" y="4070350"/>
            <a:ext cx="4572000" cy="2103120"/>
          </a:xfrm>
          <a:prstGeom prst="roundRect">
            <a:avLst/>
          </a:prstGeom>
          <a:solidFill>
            <a:schemeClr val="bg2">
              <a:lumMod val="75000"/>
            </a:schemeClr>
          </a:solidFill>
          <a:ln w="38100">
            <a:solidFill>
              <a:schemeClr val="bg2">
                <a:lumMod val="25000"/>
              </a:schemeClr>
            </a:solidFill>
          </a:ln>
        </p:spPr>
        <p:txBody>
          <a:bodyPr/>
          <a:lstStyle/>
          <a:p>
            <a:pPr algn="l"/>
            <a:r>
              <a:rPr lang="en-US" dirty="0">
                <a:latin typeface="Arial" panose="020B0604020202020204" pitchFamily="34" charset="0"/>
                <a:cs typeface="Arial" panose="020B0604020202020204" pitchFamily="34" charset="0"/>
              </a:rPr>
              <a:t>I</a:t>
            </a:r>
            <a:r>
              <a:rPr lang="en-US" baseline="-25000" dirty="0">
                <a:latin typeface="Arial" panose="020B0604020202020204" pitchFamily="34" charset="0"/>
                <a:cs typeface="Arial" panose="020B0604020202020204" pitchFamily="34" charset="0"/>
              </a:rPr>
              <a:t>PER</a:t>
            </a:r>
            <a:r>
              <a:rPr lang="en-US" dirty="0">
                <a:latin typeface="Arial" panose="020B0604020202020204" pitchFamily="34" charset="0"/>
                <a:cs typeface="Arial" panose="020B0604020202020204" pitchFamily="34" charset="0"/>
              </a:rPr>
              <a:t> = I</a:t>
            </a:r>
            <a:r>
              <a:rPr lang="en-US" baseline="-25000" dirty="0">
                <a:latin typeface="Arial" panose="020B0604020202020204" pitchFamily="34" charset="0"/>
                <a:cs typeface="Arial" panose="020B0604020202020204" pitchFamily="34" charset="0"/>
              </a:rPr>
              <a:t>NOM</a:t>
            </a:r>
            <a:r>
              <a:rPr lang="en-US" dirty="0">
                <a:latin typeface="Arial" panose="020B0604020202020204" pitchFamily="34" charset="0"/>
                <a:cs typeface="Arial" panose="020B0604020202020204" pitchFamily="34" charset="0"/>
              </a:rPr>
              <a:t>/M, where M is the number of compounding periods per year.  M = 4 for quarterly and M = 12 for monthly compounding.</a:t>
            </a:r>
          </a:p>
        </p:txBody>
      </p:sp>
    </p:spTree>
    <p:extLst>
      <p:ext uri="{BB962C8B-B14F-4D97-AF65-F5344CB8AC3E}">
        <p14:creationId xmlns:p14="http://schemas.microsoft.com/office/powerpoint/2010/main" val="3918194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Classification of Interest Rates (2 of 2)</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idx="1"/>
          </p:nvPr>
        </p:nvSpPr>
        <p:spPr/>
        <p:txBody>
          <a:bodyPr/>
          <a:lstStyle/>
          <a:p>
            <a:pPr marL="365760" indent="-365760">
              <a:spcBef>
                <a:spcPts val="600"/>
              </a:spcBef>
              <a:spcAft>
                <a:spcPts val="600"/>
              </a:spcAft>
              <a:buClr>
                <a:srgbClr val="000000"/>
              </a:buClr>
              <a:tabLst>
                <a:tab pos="914400" algn="l"/>
                <a:tab pos="2057400" algn="l"/>
              </a:tabLst>
              <a:defRPr/>
            </a:pPr>
            <a:r>
              <a:rPr lang="en-US" dirty="0"/>
              <a:t>Effective (or equivalent) annual rate (EAR = EFF%):  the annual rate of interest actually being earned, considering compounding.</a:t>
            </a:r>
          </a:p>
          <a:p>
            <a:pPr marL="640080" lvl="1" indent="-320040">
              <a:spcBef>
                <a:spcPts val="600"/>
              </a:spcBef>
              <a:spcAft>
                <a:spcPts val="600"/>
              </a:spcAft>
              <a:buClr>
                <a:srgbClr val="000000"/>
              </a:buClr>
              <a:buFont typeface="Arial" panose="020B0604020202020204" pitchFamily="34" charset="0"/>
              <a:buChar char="•"/>
              <a:tabLst>
                <a:tab pos="914400" algn="l"/>
                <a:tab pos="2057400" algn="l"/>
              </a:tabLst>
              <a:defRPr/>
            </a:pPr>
            <a:r>
              <a:rPr lang="en-US" sz="2000" dirty="0">
                <a:solidFill>
                  <a:srgbClr val="004A78"/>
                </a:solidFill>
              </a:rPr>
              <a:t>EFF% for 4% semiannual interest</a:t>
            </a:r>
            <a:endParaRPr lang="en-US" dirty="0">
              <a:solidFill>
                <a:srgbClr val="004A78"/>
              </a:solidFill>
            </a:endParaRPr>
          </a:p>
          <a:p>
            <a:pPr marL="457200" lvl="1" indent="0">
              <a:spcBef>
                <a:spcPts val="600"/>
              </a:spcBef>
              <a:spcAft>
                <a:spcPts val="600"/>
              </a:spcAft>
              <a:buClr>
                <a:srgbClr val="000000"/>
              </a:buClr>
              <a:buNone/>
              <a:tabLst>
                <a:tab pos="803275" algn="l"/>
                <a:tab pos="1717675" algn="l"/>
              </a:tabLst>
              <a:defRPr/>
            </a:pPr>
            <a:r>
              <a:rPr lang="en-US" dirty="0"/>
              <a:t>		</a:t>
            </a:r>
            <a:r>
              <a:rPr lang="en-US" sz="2000" dirty="0">
                <a:solidFill>
                  <a:srgbClr val="004A78"/>
                </a:solidFill>
              </a:rPr>
              <a:t>EFF% = (1 + I</a:t>
            </a:r>
            <a:r>
              <a:rPr lang="en-US" sz="2000" baseline="-25000" dirty="0">
                <a:solidFill>
                  <a:srgbClr val="004A78"/>
                </a:solidFill>
              </a:rPr>
              <a:t>NOM</a:t>
            </a:r>
            <a:r>
              <a:rPr lang="en-US" sz="2000" dirty="0">
                <a:solidFill>
                  <a:srgbClr val="004A78"/>
                </a:solidFill>
              </a:rPr>
              <a:t>/M)</a:t>
            </a:r>
            <a:r>
              <a:rPr lang="en-US" sz="2000" baseline="30000" dirty="0">
                <a:solidFill>
                  <a:srgbClr val="004A78"/>
                </a:solidFill>
              </a:rPr>
              <a:t>M</a:t>
            </a:r>
            <a:r>
              <a:rPr lang="en-US" sz="2000" dirty="0">
                <a:solidFill>
                  <a:srgbClr val="004A78"/>
                </a:solidFill>
              </a:rPr>
              <a:t> – 1</a:t>
            </a:r>
          </a:p>
          <a:p>
            <a:pPr marL="2651760" lvl="1" indent="0">
              <a:spcBef>
                <a:spcPts val="600"/>
              </a:spcBef>
              <a:spcAft>
                <a:spcPts val="600"/>
              </a:spcAft>
              <a:buClr>
                <a:srgbClr val="000000"/>
              </a:buClr>
              <a:buNone/>
              <a:tabLst>
                <a:tab pos="1717675" algn="l"/>
              </a:tabLst>
              <a:defRPr/>
            </a:pPr>
            <a:r>
              <a:rPr lang="en-US" sz="2000" dirty="0">
                <a:solidFill>
                  <a:srgbClr val="004A78"/>
                </a:solidFill>
              </a:rPr>
              <a:t>= (1 + 0.04/2)</a:t>
            </a:r>
            <a:r>
              <a:rPr lang="en-US" sz="2000" baseline="30000" dirty="0">
                <a:solidFill>
                  <a:srgbClr val="004A78"/>
                </a:solidFill>
              </a:rPr>
              <a:t>2</a:t>
            </a:r>
            <a:r>
              <a:rPr lang="en-US" sz="2000" dirty="0">
                <a:solidFill>
                  <a:srgbClr val="004A78"/>
                </a:solidFill>
              </a:rPr>
              <a:t> – 1 = 4.04%</a:t>
            </a:r>
          </a:p>
          <a:p>
            <a:pPr marL="640080" lvl="1" indent="-320040">
              <a:spcBef>
                <a:spcPts val="600"/>
              </a:spcBef>
              <a:spcAft>
                <a:spcPts val="600"/>
              </a:spcAft>
              <a:buClr>
                <a:srgbClr val="000000"/>
              </a:buClr>
              <a:buFont typeface="Arial" panose="020B0604020202020204" pitchFamily="34" charset="0"/>
              <a:buChar char="•"/>
              <a:tabLst>
                <a:tab pos="1714500" algn="l"/>
              </a:tabLst>
              <a:defRPr/>
            </a:pPr>
            <a:r>
              <a:rPr lang="en-US" sz="2000" dirty="0">
                <a:solidFill>
                  <a:srgbClr val="004A78"/>
                </a:solidFill>
              </a:rPr>
              <a:t>Excel: =EFFECT(</a:t>
            </a:r>
            <a:r>
              <a:rPr lang="en-US" sz="2000" dirty="0" err="1">
                <a:solidFill>
                  <a:srgbClr val="004A78"/>
                </a:solidFill>
              </a:rPr>
              <a:t>nominal_rate,npery</a:t>
            </a:r>
            <a:r>
              <a:rPr lang="en-US" sz="2000" dirty="0">
                <a:solidFill>
                  <a:srgbClr val="004A78"/>
                </a:solidFill>
              </a:rPr>
              <a:t>)</a:t>
            </a:r>
          </a:p>
          <a:p>
            <a:pPr marL="1371600" lvl="2" indent="0">
              <a:spcBef>
                <a:spcPts val="600"/>
              </a:spcBef>
              <a:spcAft>
                <a:spcPts val="600"/>
              </a:spcAft>
              <a:buClr>
                <a:srgbClr val="000000"/>
              </a:buClr>
              <a:buNone/>
              <a:tabLst>
                <a:tab pos="1714500" algn="l"/>
              </a:tabLst>
              <a:defRPr/>
            </a:pPr>
            <a:r>
              <a:rPr lang="en-US" sz="2000" dirty="0">
                <a:solidFill>
                  <a:srgbClr val="004A78"/>
                </a:solidFill>
              </a:rPr>
              <a:t>=EFFECT(.04,2)</a:t>
            </a:r>
          </a:p>
          <a:p>
            <a:pPr marL="640080" lvl="1" indent="-320040">
              <a:spcBef>
                <a:spcPts val="600"/>
              </a:spcBef>
              <a:spcAft>
                <a:spcPts val="600"/>
              </a:spcAft>
              <a:buClr>
                <a:srgbClr val="000000"/>
              </a:buClr>
              <a:buFont typeface="Arial" panose="020B0604020202020204" pitchFamily="34" charset="0"/>
              <a:buChar char="•"/>
              <a:tabLst>
                <a:tab pos="803275" algn="l"/>
                <a:tab pos="1717675" algn="l"/>
              </a:tabLst>
              <a:defRPr/>
            </a:pPr>
            <a:r>
              <a:rPr lang="en-US" sz="2000" dirty="0">
                <a:solidFill>
                  <a:srgbClr val="004A78"/>
                </a:solidFill>
              </a:rPr>
              <a:t>Should be indifferent between receiving 4.04% annual interest and receiving 4% interest, compounded semiannually.</a:t>
            </a:r>
          </a:p>
        </p:txBody>
      </p:sp>
    </p:spTree>
    <p:custDataLst>
      <p:tags r:id="rId1"/>
    </p:custDataLst>
    <p:extLst>
      <p:ext uri="{BB962C8B-B14F-4D97-AF65-F5344CB8AC3E}">
        <p14:creationId xmlns:p14="http://schemas.microsoft.com/office/powerpoint/2010/main" val="2926388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Time Lines</a:t>
            </a:r>
            <a:endParaRPr lang="en-US" noProof="0" dirty="0"/>
          </a:p>
        </p:txBody>
      </p:sp>
      <p:sp>
        <p:nvSpPr>
          <p:cNvPr id="12" name="Content Placeholder 2">
            <a:extLst>
              <a:ext uri="{FF2B5EF4-FFF2-40B4-BE49-F238E27FC236}">
                <a16:creationId xmlns:a16="http://schemas.microsoft.com/office/drawing/2014/main" id="{6F186D38-CAC4-4106-9C2B-DEF35DF8DEFB}"/>
              </a:ext>
            </a:extLst>
          </p:cNvPr>
          <p:cNvSpPr>
            <a:spLocks noGrp="1"/>
          </p:cNvSpPr>
          <p:nvPr>
            <p:ph idx="1"/>
          </p:nvPr>
        </p:nvSpPr>
        <p:spPr>
          <a:xfrm>
            <a:off x="476844" y="1944375"/>
            <a:ext cx="11241914" cy="1484625"/>
          </a:xfrm>
        </p:spPr>
        <p:txBody>
          <a:bodyPr/>
          <a:lstStyle/>
          <a:p>
            <a:pPr marL="365760" indent="-365760" algn="l">
              <a:spcBef>
                <a:spcPts val="600"/>
              </a:spcBef>
              <a:spcAft>
                <a:spcPts val="600"/>
              </a:spcAft>
              <a:buClr>
                <a:srgbClr val="000000"/>
              </a:buClr>
              <a:buFont typeface="Arial" panose="020B0604020202020204" pitchFamily="34" charset="0"/>
              <a:buChar char="•"/>
              <a:defRPr/>
            </a:pPr>
            <a:r>
              <a:rPr lang="en-US" dirty="0"/>
              <a:t>Show the timing of cash flows.</a:t>
            </a:r>
          </a:p>
          <a:p>
            <a:pPr marL="365760" indent="-365760" algn="l">
              <a:spcBef>
                <a:spcPts val="600"/>
              </a:spcBef>
              <a:spcAft>
                <a:spcPts val="600"/>
              </a:spcAft>
              <a:buClr>
                <a:srgbClr val="000000"/>
              </a:buClr>
              <a:buFont typeface="Arial" panose="020B0604020202020204" pitchFamily="34" charset="0"/>
              <a:buChar char="•"/>
              <a:defRPr/>
            </a:pPr>
            <a:r>
              <a:rPr lang="en-US" dirty="0"/>
              <a:t>Tick marks occur at the end of periods, so Time 0 is today; Time 1 is the end of the first period (year, month, etc.) or the beginning of the second period.</a:t>
            </a:r>
          </a:p>
        </p:txBody>
      </p:sp>
      <p:pic>
        <p:nvPicPr>
          <p:cNvPr id="22" name="Picture 3" descr="Timing of Cash Flows&#10;&#10;Scale from 0-3 that shows how to chart the timing of cash flows">
            <a:extLst>
              <a:ext uri="{FF2B5EF4-FFF2-40B4-BE49-F238E27FC236}">
                <a16:creationId xmlns:a16="http://schemas.microsoft.com/office/drawing/2014/main" id="{4F6ED8A3-F175-4F9E-A381-F5C6EA8839CD}"/>
              </a:ext>
            </a:extLst>
          </p:cNvPr>
          <p:cNvPicPr>
            <a:picLocks noGrp="1" noChangeAspect="1"/>
          </p:cNvPicPr>
          <p:nvPr>
            <p:ph idx="10"/>
          </p:nvPr>
        </p:nvPicPr>
        <p:blipFill>
          <a:blip r:embed="rId3"/>
          <a:stretch>
            <a:fillRect/>
          </a:stretch>
        </p:blipFill>
        <p:spPr>
          <a:xfrm>
            <a:off x="1211080" y="3682682"/>
            <a:ext cx="9769841" cy="2011680"/>
          </a:xfrm>
          <a:prstGeom prst="rect">
            <a:avLst/>
          </a:prstGeom>
        </p:spPr>
      </p:pic>
    </p:spTree>
    <p:custDataLst>
      <p:tags r:id="rId1"/>
    </p:custDataLst>
    <p:extLst>
      <p:ext uri="{BB962C8B-B14F-4D97-AF65-F5344CB8AC3E}">
        <p14:creationId xmlns:p14="http://schemas.microsoft.com/office/powerpoint/2010/main" val="1976134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a:xfrm>
            <a:off x="476843" y="473245"/>
            <a:ext cx="11241915" cy="914400"/>
          </a:xfrm>
        </p:spPr>
        <p:txBody>
          <a:bodyPr anchor="ctr"/>
          <a:lstStyle/>
          <a:p>
            <a:r>
              <a:rPr lang="en-US" dirty="0"/>
              <a:t>The Importance of Effective Rates of Return</a:t>
            </a:r>
            <a:br>
              <a:rPr lang="en-US" dirty="0"/>
            </a:br>
            <a:r>
              <a:rPr lang="en-US" dirty="0"/>
              <a:t>(1 of 2)</a:t>
            </a:r>
            <a:endParaRPr lang="en-US" noProof="0" dirty="0"/>
          </a:p>
        </p:txBody>
      </p:sp>
      <p:sp>
        <p:nvSpPr>
          <p:cNvPr id="10" name="Content Placeholder 2">
            <a:extLst>
              <a:ext uri="{FF2B5EF4-FFF2-40B4-BE49-F238E27FC236}">
                <a16:creationId xmlns:a16="http://schemas.microsoft.com/office/drawing/2014/main" id="{417FD653-492F-4AC3-8602-C66D81B344EB}"/>
              </a:ext>
            </a:extLst>
          </p:cNvPr>
          <p:cNvSpPr>
            <a:spLocks noGrp="1"/>
          </p:cNvSpPr>
          <p:nvPr>
            <p:ph idx="1"/>
          </p:nvPr>
        </p:nvSpPr>
        <p:spPr>
          <a:xfrm>
            <a:off x="929640" y="2056912"/>
            <a:ext cx="10332720" cy="1463040"/>
          </a:xfrm>
          <a:solidFill>
            <a:srgbClr val="343F52"/>
          </a:solidFill>
        </p:spPr>
        <p:txBody>
          <a:bodyPr anchor="ctr"/>
          <a:lstStyle/>
          <a:p>
            <a:pPr algn="l"/>
            <a:r>
              <a:rPr lang="en-US" sz="2800" dirty="0">
                <a:solidFill>
                  <a:schemeClr val="bg1"/>
                </a:solidFill>
                <a:ea typeface="Verdana" panose="020B0604030504040204" pitchFamily="34" charset="0"/>
                <a:cs typeface="Verdana" panose="020B0604030504040204" pitchFamily="34" charset="0"/>
              </a:rPr>
              <a:t>Investments with different compounding intervals provide different effective returns.</a:t>
            </a:r>
            <a:endParaRPr lang="en-US" sz="2800" dirty="0">
              <a:solidFill>
                <a:schemeClr val="bg1"/>
              </a:solidFill>
            </a:endParaRPr>
          </a:p>
        </p:txBody>
      </p:sp>
      <p:sp>
        <p:nvSpPr>
          <p:cNvPr id="3" name="Content Placeholder 3">
            <a:extLst>
              <a:ext uri="{FF2B5EF4-FFF2-40B4-BE49-F238E27FC236}">
                <a16:creationId xmlns:a16="http://schemas.microsoft.com/office/drawing/2014/main" id="{34D55618-CDBA-446A-85AC-7FE940B24035}"/>
              </a:ext>
            </a:extLst>
          </p:cNvPr>
          <p:cNvSpPr>
            <a:spLocks noGrp="1"/>
          </p:cNvSpPr>
          <p:nvPr>
            <p:ph idx="11"/>
          </p:nvPr>
        </p:nvSpPr>
        <p:spPr>
          <a:xfrm>
            <a:off x="929640" y="3779124"/>
            <a:ext cx="10332720" cy="1463040"/>
          </a:xfrm>
          <a:solidFill>
            <a:srgbClr val="343F52"/>
          </a:solidFill>
        </p:spPr>
        <p:txBody>
          <a:bodyPr anchor="ctr"/>
          <a:lstStyle/>
          <a:p>
            <a:pPr lvl="0" algn="l"/>
            <a:r>
              <a:rPr lang="en-US" sz="2800" dirty="0">
                <a:solidFill>
                  <a:schemeClr val="bg1"/>
                </a:solidFill>
                <a:ea typeface="Verdana" panose="020B0604030504040204" pitchFamily="34" charset="0"/>
                <a:cs typeface="Verdana" panose="020B0604030504040204" pitchFamily="34" charset="0"/>
              </a:rPr>
              <a:t>To compare investments with different compounding intervals, you must look at their effective returns (EFF% or EAR).</a:t>
            </a:r>
            <a:endParaRPr lang="en-US" sz="2800" dirty="0">
              <a:solidFill>
                <a:schemeClr val="bg1"/>
              </a:solidFill>
            </a:endParaRPr>
          </a:p>
        </p:txBody>
      </p:sp>
    </p:spTree>
    <p:custDataLst>
      <p:tags r:id="rId1"/>
    </p:custDataLst>
    <p:extLst>
      <p:ext uri="{BB962C8B-B14F-4D97-AF65-F5344CB8AC3E}">
        <p14:creationId xmlns:p14="http://schemas.microsoft.com/office/powerpoint/2010/main" val="2530584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a:xfrm>
            <a:off x="476843" y="473245"/>
            <a:ext cx="11241915" cy="914400"/>
          </a:xfrm>
        </p:spPr>
        <p:txBody>
          <a:bodyPr anchor="ctr"/>
          <a:lstStyle/>
          <a:p>
            <a:r>
              <a:rPr lang="en-US" dirty="0"/>
              <a:t>The Importance of Effective Rates of Return</a:t>
            </a:r>
            <a:br>
              <a:rPr lang="en-US" dirty="0"/>
            </a:br>
            <a:r>
              <a:rPr lang="en-US" dirty="0"/>
              <a:t>(2 of 2)</a:t>
            </a:r>
            <a:endParaRPr lang="en-US" noProof="0" dirty="0"/>
          </a:p>
        </p:txBody>
      </p:sp>
      <p:sp>
        <p:nvSpPr>
          <p:cNvPr id="10" name="Content Placeholder 2">
            <a:extLst>
              <a:ext uri="{FF2B5EF4-FFF2-40B4-BE49-F238E27FC236}">
                <a16:creationId xmlns:a16="http://schemas.microsoft.com/office/drawing/2014/main" id="{417FD653-492F-4AC3-8602-C66D81B344EB}"/>
              </a:ext>
            </a:extLst>
          </p:cNvPr>
          <p:cNvSpPr>
            <a:spLocks noGrp="1"/>
          </p:cNvSpPr>
          <p:nvPr>
            <p:ph idx="1"/>
          </p:nvPr>
        </p:nvSpPr>
        <p:spPr>
          <a:xfrm>
            <a:off x="476844" y="1775560"/>
            <a:ext cx="10332720" cy="1066114"/>
          </a:xfrm>
          <a:noFill/>
        </p:spPr>
        <p:txBody>
          <a:bodyPr/>
          <a:lstStyle/>
          <a:p>
            <a:pPr marL="365760" indent="-365760" algn="l">
              <a:spcBef>
                <a:spcPts val="600"/>
              </a:spcBef>
              <a:spcAft>
                <a:spcPts val="600"/>
              </a:spcAft>
              <a:buClr>
                <a:srgbClr val="000000"/>
              </a:buClr>
              <a:buFont typeface="Arial" panose="020B0604020202020204" pitchFamily="34" charset="0"/>
              <a:buChar char="•"/>
            </a:pPr>
            <a:r>
              <a:rPr lang="en-US" dirty="0"/>
              <a:t>See how the effective return varies between investments with the same nominal rate, but different compounding intervals.</a:t>
            </a:r>
          </a:p>
        </p:txBody>
      </p:sp>
      <p:sp>
        <p:nvSpPr>
          <p:cNvPr id="2" name="Content Placeholder 3">
            <a:extLst>
              <a:ext uri="{FF2B5EF4-FFF2-40B4-BE49-F238E27FC236}">
                <a16:creationId xmlns:a16="http://schemas.microsoft.com/office/drawing/2014/main" id="{1208F2CD-821C-49E4-9B60-29A4BC032979}"/>
              </a:ext>
            </a:extLst>
          </p:cNvPr>
          <p:cNvSpPr>
            <a:spLocks noGrp="1"/>
          </p:cNvSpPr>
          <p:nvPr>
            <p:ph idx="10"/>
          </p:nvPr>
        </p:nvSpPr>
        <p:spPr>
          <a:xfrm>
            <a:off x="2854284" y="2945426"/>
            <a:ext cx="2829065" cy="3200400"/>
          </a:xfrm>
        </p:spPr>
        <p:txBody>
          <a:bodyPr/>
          <a:lstStyle/>
          <a:p>
            <a:pPr algn="l">
              <a:spcBef>
                <a:spcPts val="1200"/>
              </a:spcBef>
              <a:spcAft>
                <a:spcPts val="1200"/>
              </a:spcAft>
              <a:buClr>
                <a:srgbClr val="000000"/>
              </a:buClr>
            </a:pPr>
            <a:r>
              <a:rPr lang="en-US" dirty="0"/>
              <a:t>EAR</a:t>
            </a:r>
            <a:r>
              <a:rPr lang="en-US" baseline="-25000" dirty="0"/>
              <a:t>ANNUAL</a:t>
            </a:r>
          </a:p>
          <a:p>
            <a:pPr algn="l">
              <a:spcBef>
                <a:spcPts val="1200"/>
              </a:spcBef>
              <a:spcAft>
                <a:spcPts val="1200"/>
              </a:spcAft>
              <a:buClr>
                <a:srgbClr val="000000"/>
              </a:buClr>
            </a:pPr>
            <a:r>
              <a:rPr lang="en-US" dirty="0"/>
              <a:t>EAR</a:t>
            </a:r>
            <a:r>
              <a:rPr lang="en-US" baseline="-25000" dirty="0"/>
              <a:t>SEMIANNUALLY</a:t>
            </a:r>
          </a:p>
          <a:p>
            <a:pPr algn="l">
              <a:spcBef>
                <a:spcPts val="1200"/>
              </a:spcBef>
              <a:spcAft>
                <a:spcPts val="1200"/>
              </a:spcAft>
              <a:buClr>
                <a:srgbClr val="000000"/>
              </a:buClr>
            </a:pPr>
            <a:r>
              <a:rPr lang="en-US" dirty="0"/>
              <a:t>EAR</a:t>
            </a:r>
            <a:r>
              <a:rPr lang="en-US" baseline="-25000" dirty="0"/>
              <a:t>QUARTERLY</a:t>
            </a:r>
          </a:p>
          <a:p>
            <a:pPr algn="l">
              <a:spcBef>
                <a:spcPts val="1200"/>
              </a:spcBef>
              <a:spcAft>
                <a:spcPts val="1200"/>
              </a:spcAft>
              <a:buClr>
                <a:srgbClr val="000000"/>
              </a:buClr>
            </a:pPr>
            <a:r>
              <a:rPr lang="en-US" dirty="0"/>
              <a:t>EAR</a:t>
            </a:r>
            <a:r>
              <a:rPr lang="en-US" baseline="-25000" dirty="0"/>
              <a:t>MONTHLY</a:t>
            </a:r>
          </a:p>
          <a:p>
            <a:pPr algn="l">
              <a:spcBef>
                <a:spcPts val="1200"/>
              </a:spcBef>
              <a:spcAft>
                <a:spcPts val="1200"/>
              </a:spcAft>
              <a:buClr>
                <a:srgbClr val="000000"/>
              </a:buClr>
            </a:pPr>
            <a:r>
              <a:rPr lang="en-US" dirty="0"/>
              <a:t>EAR</a:t>
            </a:r>
            <a:r>
              <a:rPr lang="en-US" baseline="-25000" dirty="0"/>
              <a:t>DAILY (365)</a:t>
            </a:r>
            <a:endParaRPr lang="en-US" dirty="0"/>
          </a:p>
        </p:txBody>
      </p:sp>
      <p:sp>
        <p:nvSpPr>
          <p:cNvPr id="3" name="Content Placeholder 4">
            <a:extLst>
              <a:ext uri="{FF2B5EF4-FFF2-40B4-BE49-F238E27FC236}">
                <a16:creationId xmlns:a16="http://schemas.microsoft.com/office/drawing/2014/main" id="{34D55618-CDBA-446A-85AC-7FE940B24035}"/>
              </a:ext>
            </a:extLst>
          </p:cNvPr>
          <p:cNvSpPr>
            <a:spLocks noGrp="1"/>
          </p:cNvSpPr>
          <p:nvPr>
            <p:ph idx="11"/>
          </p:nvPr>
        </p:nvSpPr>
        <p:spPr>
          <a:xfrm>
            <a:off x="7018318" y="2945426"/>
            <a:ext cx="1759922" cy="3200400"/>
          </a:xfrm>
          <a:noFill/>
        </p:spPr>
        <p:txBody>
          <a:bodyPr/>
          <a:lstStyle/>
          <a:p>
            <a:pPr algn="l">
              <a:spcBef>
                <a:spcPts val="1200"/>
              </a:spcBef>
              <a:spcAft>
                <a:spcPts val="1200"/>
              </a:spcAft>
            </a:pPr>
            <a:r>
              <a:rPr lang="en-US" dirty="0"/>
              <a:t>4.00%</a:t>
            </a:r>
          </a:p>
          <a:p>
            <a:pPr algn="l">
              <a:spcBef>
                <a:spcPts val="1200"/>
              </a:spcBef>
              <a:spcAft>
                <a:spcPts val="1200"/>
              </a:spcAft>
            </a:pPr>
            <a:r>
              <a:rPr lang="en-US" dirty="0"/>
              <a:t>4.04%</a:t>
            </a:r>
          </a:p>
          <a:p>
            <a:pPr algn="l">
              <a:spcBef>
                <a:spcPts val="1200"/>
              </a:spcBef>
              <a:spcAft>
                <a:spcPts val="1200"/>
              </a:spcAft>
            </a:pPr>
            <a:r>
              <a:rPr lang="en-US" dirty="0"/>
              <a:t>4.06%</a:t>
            </a:r>
          </a:p>
          <a:p>
            <a:pPr algn="l">
              <a:spcBef>
                <a:spcPts val="1200"/>
              </a:spcBef>
              <a:spcAft>
                <a:spcPts val="1200"/>
              </a:spcAft>
            </a:pPr>
            <a:r>
              <a:rPr lang="en-US" dirty="0"/>
              <a:t>4.07%</a:t>
            </a:r>
          </a:p>
          <a:p>
            <a:pPr algn="l">
              <a:spcBef>
                <a:spcPts val="1200"/>
              </a:spcBef>
              <a:spcAft>
                <a:spcPts val="1200"/>
              </a:spcAft>
            </a:pPr>
            <a:r>
              <a:rPr lang="en-US" dirty="0"/>
              <a:t>4.08%</a:t>
            </a:r>
          </a:p>
        </p:txBody>
      </p:sp>
    </p:spTree>
    <p:custDataLst>
      <p:tags r:id="rId1"/>
    </p:custDataLst>
    <p:extLst>
      <p:ext uri="{BB962C8B-B14F-4D97-AF65-F5344CB8AC3E}">
        <p14:creationId xmlns:p14="http://schemas.microsoft.com/office/powerpoint/2010/main" val="3101177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When is each rate used?</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idx="1"/>
          </p:nvPr>
        </p:nvSpPr>
        <p:spPr/>
        <p:txBody>
          <a:bodyPr/>
          <a:lstStyle/>
          <a:p>
            <a:pPr marL="365760" indent="-365760">
              <a:spcBef>
                <a:spcPts val="1200"/>
              </a:spcBef>
              <a:spcAft>
                <a:spcPts val="1200"/>
              </a:spcAft>
              <a:buClr>
                <a:srgbClr val="000000"/>
              </a:buClr>
              <a:tabLst>
                <a:tab pos="1371600" algn="l"/>
              </a:tabLst>
              <a:defRPr/>
            </a:pPr>
            <a:r>
              <a:rPr lang="en-US" dirty="0"/>
              <a:t>I</a:t>
            </a:r>
            <a:r>
              <a:rPr lang="en-US" baseline="-25000" dirty="0"/>
              <a:t>NOM</a:t>
            </a:r>
            <a:r>
              <a:rPr lang="en-US" dirty="0"/>
              <a:t>: Written into contracts, quoted by banks and brokers. Not used in calculations or shown on time lines.</a:t>
            </a:r>
          </a:p>
          <a:p>
            <a:pPr marL="365760" indent="-365760">
              <a:spcBef>
                <a:spcPts val="1200"/>
              </a:spcBef>
              <a:spcAft>
                <a:spcPts val="1200"/>
              </a:spcAft>
              <a:buClr>
                <a:srgbClr val="000000"/>
              </a:buClr>
              <a:tabLst>
                <a:tab pos="1371600" algn="l"/>
              </a:tabLst>
              <a:defRPr/>
            </a:pPr>
            <a:r>
              <a:rPr lang="en-US" dirty="0"/>
              <a:t>I</a:t>
            </a:r>
            <a:r>
              <a:rPr lang="en-US" baseline="-25000" dirty="0"/>
              <a:t>PER</a:t>
            </a:r>
            <a:r>
              <a:rPr lang="en-US" dirty="0"/>
              <a:t>: Used in calculations and shown on time lines. If M = 1, I</a:t>
            </a:r>
            <a:r>
              <a:rPr lang="en-US" baseline="-25000" dirty="0"/>
              <a:t>NOM</a:t>
            </a:r>
            <a:r>
              <a:rPr lang="en-US" dirty="0"/>
              <a:t> = I</a:t>
            </a:r>
            <a:r>
              <a:rPr lang="en-US" baseline="-25000" dirty="0"/>
              <a:t>PER</a:t>
            </a:r>
            <a:r>
              <a:rPr lang="en-US" dirty="0"/>
              <a:t> = EAR.</a:t>
            </a:r>
          </a:p>
          <a:p>
            <a:pPr marL="365760" indent="-365760">
              <a:spcBef>
                <a:spcPts val="1200"/>
              </a:spcBef>
              <a:spcAft>
                <a:spcPts val="1200"/>
              </a:spcAft>
              <a:buClr>
                <a:srgbClr val="000000"/>
              </a:buClr>
              <a:tabLst>
                <a:tab pos="1371600" algn="l"/>
              </a:tabLst>
              <a:defRPr/>
            </a:pPr>
            <a:r>
              <a:rPr lang="en-US" dirty="0"/>
              <a:t>EAR: Used to compare returns on investments with different payments per year. Used in calculations when annuity payments don’t match compounding periods.</a:t>
            </a:r>
            <a:endParaRPr lang="en-US" sz="2000" dirty="0">
              <a:solidFill>
                <a:srgbClr val="004A78"/>
              </a:solidFill>
            </a:endParaRPr>
          </a:p>
        </p:txBody>
      </p:sp>
    </p:spTree>
    <p:custDataLst>
      <p:tags r:id="rId1"/>
    </p:custDataLst>
    <p:extLst>
      <p:ext uri="{BB962C8B-B14F-4D97-AF65-F5344CB8AC3E}">
        <p14:creationId xmlns:p14="http://schemas.microsoft.com/office/powerpoint/2010/main" val="2152633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a:xfrm>
            <a:off x="476843" y="473245"/>
            <a:ext cx="11241915" cy="914400"/>
          </a:xfrm>
        </p:spPr>
        <p:txBody>
          <a:bodyPr anchor="ctr"/>
          <a:lstStyle/>
          <a:p>
            <a:r>
              <a:rPr lang="en-US" dirty="0"/>
              <a:t>Effect of Compounding on FV</a:t>
            </a:r>
            <a:endParaRPr lang="en-US" noProof="0" dirty="0"/>
          </a:p>
        </p:txBody>
      </p:sp>
      <p:sp>
        <p:nvSpPr>
          <p:cNvPr id="10" name="Content Placeholder 2">
            <a:extLst>
              <a:ext uri="{FF2B5EF4-FFF2-40B4-BE49-F238E27FC236}">
                <a16:creationId xmlns:a16="http://schemas.microsoft.com/office/drawing/2014/main" id="{417FD653-492F-4AC3-8602-C66D81B344EB}"/>
              </a:ext>
            </a:extLst>
          </p:cNvPr>
          <p:cNvSpPr>
            <a:spLocks noGrp="1"/>
          </p:cNvSpPr>
          <p:nvPr>
            <p:ph idx="1"/>
          </p:nvPr>
        </p:nvSpPr>
        <p:spPr>
          <a:xfrm>
            <a:off x="476844" y="1775560"/>
            <a:ext cx="10332720" cy="798828"/>
          </a:xfrm>
          <a:noFill/>
        </p:spPr>
        <p:txBody>
          <a:bodyPr/>
          <a:lstStyle/>
          <a:p>
            <a:pPr marL="365760" indent="-365760" algn="l">
              <a:spcBef>
                <a:spcPts val="600"/>
              </a:spcBef>
              <a:spcAft>
                <a:spcPts val="600"/>
              </a:spcAft>
              <a:buClr>
                <a:srgbClr val="000000"/>
              </a:buClr>
              <a:buFont typeface="Arial" panose="020B0604020202020204" pitchFamily="34" charset="0"/>
              <a:buChar char="•"/>
            </a:pPr>
            <a:r>
              <a:rPr lang="en-US" dirty="0"/>
              <a:t>What is the FV of $100 after 3 years under 4% </a:t>
            </a:r>
            <a:br>
              <a:rPr lang="en-US" dirty="0"/>
            </a:br>
            <a:r>
              <a:rPr lang="en-US" dirty="0"/>
              <a:t>semiannual compounding? Quarterly compounding?</a:t>
            </a:r>
          </a:p>
        </p:txBody>
      </p:sp>
      <p:graphicFrame>
        <p:nvGraphicFramePr>
          <p:cNvPr id="11" name="Object 3">
            <a:extLst>
              <a:ext uri="{FF2B5EF4-FFF2-40B4-BE49-F238E27FC236}">
                <a16:creationId xmlns:a16="http://schemas.microsoft.com/office/drawing/2014/main" id="{FEE464CB-BCB1-4A16-A4CF-D29AE3E05E7C}"/>
              </a:ext>
              <a:ext uri="{C183D7F6-B498-43B3-948B-1728B52AA6E4}">
                <adec:decorative xmlns:adec="http://schemas.microsoft.com/office/drawing/2017/decorative" val="1"/>
              </a:ext>
            </a:extLst>
          </p:cNvPr>
          <p:cNvGraphicFramePr>
            <a:graphicFrameLocks noGrp="1" noChangeAspect="1"/>
          </p:cNvGraphicFramePr>
          <p:nvPr>
            <p:ph idx="10"/>
            <p:extLst>
              <p:ext uri="{D42A27DB-BD31-4B8C-83A1-F6EECF244321}">
                <p14:modId xmlns:p14="http://schemas.microsoft.com/office/powerpoint/2010/main" val="3571263233"/>
              </p:ext>
            </p:extLst>
          </p:nvPr>
        </p:nvGraphicFramePr>
        <p:xfrm>
          <a:off x="4019550" y="2962303"/>
          <a:ext cx="4152900" cy="2870200"/>
        </p:xfrm>
        <a:graphic>
          <a:graphicData uri="http://schemas.openxmlformats.org/presentationml/2006/ole">
            <mc:AlternateContent xmlns:mc="http://schemas.openxmlformats.org/markup-compatibility/2006">
              <mc:Choice xmlns:v="urn:schemas-microsoft-com:vml" Requires="v">
                <p:oleObj spid="_x0000_s1103" name="Equation" r:id="rId4" imgW="4152600" imgH="2869920" progId="Equation.DSMT4">
                  <p:embed/>
                </p:oleObj>
              </mc:Choice>
              <mc:Fallback>
                <p:oleObj name="Equation" r:id="rId4" imgW="4152600" imgH="2869920" progId="Equation.DSMT4">
                  <p:embed/>
                  <p:pic>
                    <p:nvPicPr>
                      <p:cNvPr id="8" name="Object 7">
                        <a:extLst>
                          <a:ext uri="{FF2B5EF4-FFF2-40B4-BE49-F238E27FC236}">
                            <a16:creationId xmlns:a16="http://schemas.microsoft.com/office/drawing/2014/main" id="{E8C63CB6-356E-4660-8DC6-CED243DA96F0}"/>
                          </a:ext>
                        </a:extLst>
                      </p:cNvPr>
                      <p:cNvPicPr/>
                      <p:nvPr/>
                    </p:nvPicPr>
                    <p:blipFill>
                      <a:blip r:embed="rId5"/>
                      <a:stretch>
                        <a:fillRect/>
                      </a:stretch>
                    </p:blipFill>
                    <p:spPr>
                      <a:xfrm>
                        <a:off x="4019550" y="2962303"/>
                        <a:ext cx="4152900" cy="28702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124647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Effective Rate vs Nominal Rate</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idx="1"/>
          </p:nvPr>
        </p:nvSpPr>
        <p:spPr/>
        <p:txBody>
          <a:bodyPr/>
          <a:lstStyle/>
          <a:p>
            <a:pPr marL="365760" indent="-365760">
              <a:spcBef>
                <a:spcPts val="1200"/>
              </a:spcBef>
              <a:spcAft>
                <a:spcPts val="1200"/>
              </a:spcAft>
              <a:buClr>
                <a:srgbClr val="000000"/>
              </a:buClr>
              <a:defRPr/>
            </a:pPr>
            <a:r>
              <a:rPr lang="en-US" dirty="0"/>
              <a:t>Can the effective rate ever be equal to the nominal rate?</a:t>
            </a:r>
          </a:p>
          <a:p>
            <a:pPr marL="640080" lvl="1" indent="-320040">
              <a:spcBef>
                <a:spcPts val="1200"/>
              </a:spcBef>
              <a:spcAft>
                <a:spcPts val="1200"/>
              </a:spcAft>
              <a:buClr>
                <a:srgbClr val="000000"/>
              </a:buClr>
              <a:buFont typeface="Arial" panose="020B0604020202020204" pitchFamily="34" charset="0"/>
              <a:buChar char="•"/>
              <a:defRPr/>
            </a:pPr>
            <a:r>
              <a:rPr lang="en-US" sz="2000" dirty="0">
                <a:solidFill>
                  <a:srgbClr val="004A78"/>
                </a:solidFill>
              </a:rPr>
              <a:t>Yes, but only if annual compounding is used, i.e., if M = 1.</a:t>
            </a:r>
          </a:p>
          <a:p>
            <a:pPr marL="640080" lvl="1" indent="-320040">
              <a:spcBef>
                <a:spcPts val="1200"/>
              </a:spcBef>
              <a:spcAft>
                <a:spcPts val="1200"/>
              </a:spcAft>
              <a:buClr>
                <a:srgbClr val="000000"/>
              </a:buClr>
              <a:buFont typeface="Arial" panose="020B0604020202020204" pitchFamily="34" charset="0"/>
              <a:buChar char="•"/>
              <a:defRPr/>
            </a:pPr>
            <a:r>
              <a:rPr lang="en-US" sz="2000" dirty="0">
                <a:solidFill>
                  <a:srgbClr val="004A78"/>
                </a:solidFill>
              </a:rPr>
              <a:t>If M &gt; 1, EFF% will always be greater than the nominal rate.</a:t>
            </a:r>
          </a:p>
        </p:txBody>
      </p:sp>
    </p:spTree>
    <p:custDataLst>
      <p:tags r:id="rId1"/>
    </p:custDataLst>
    <p:extLst>
      <p:ext uri="{BB962C8B-B14F-4D97-AF65-F5344CB8AC3E}">
        <p14:creationId xmlns:p14="http://schemas.microsoft.com/office/powerpoint/2010/main" val="833175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nchor="ctr"/>
          <a:lstStyle/>
          <a:p>
            <a:r>
              <a:rPr lang="en-US" sz="3400" dirty="0"/>
              <a:t>What’s the FV of a 3-year $100 annuity, if the quoted interest rate is 4%, compounded semiannually?</a:t>
            </a:r>
            <a:endParaRPr lang="en-US" sz="3400" noProof="0" dirty="0"/>
          </a:p>
        </p:txBody>
      </p:sp>
      <p:sp>
        <p:nvSpPr>
          <p:cNvPr id="12" name="Content Placeholder 2">
            <a:extLst>
              <a:ext uri="{FF2B5EF4-FFF2-40B4-BE49-F238E27FC236}">
                <a16:creationId xmlns:a16="http://schemas.microsoft.com/office/drawing/2014/main" id="{6F186D38-CAC4-4106-9C2B-DEF35DF8DEFB}"/>
              </a:ext>
            </a:extLst>
          </p:cNvPr>
          <p:cNvSpPr>
            <a:spLocks noGrp="1"/>
          </p:cNvSpPr>
          <p:nvPr>
            <p:ph idx="1"/>
          </p:nvPr>
        </p:nvSpPr>
        <p:spPr>
          <a:xfrm>
            <a:off x="476844" y="1817763"/>
            <a:ext cx="11100867" cy="1217447"/>
          </a:xfrm>
        </p:spPr>
        <p:txBody>
          <a:bodyPr/>
          <a:lstStyle/>
          <a:p>
            <a:pPr marL="365760" indent="-365760" algn="l">
              <a:spcBef>
                <a:spcPts val="1200"/>
              </a:spcBef>
              <a:spcAft>
                <a:spcPts val="1200"/>
              </a:spcAft>
              <a:buClr>
                <a:srgbClr val="000000"/>
              </a:buClr>
              <a:buFont typeface="Arial" panose="020B0604020202020204" pitchFamily="34" charset="0"/>
              <a:buChar char="•"/>
              <a:defRPr/>
            </a:pPr>
            <a:r>
              <a:rPr lang="en-US" dirty="0"/>
              <a:t>Payments occur annually, but compounding occurs every 6 months.</a:t>
            </a:r>
          </a:p>
          <a:p>
            <a:pPr marL="365760" indent="-365760" algn="l">
              <a:spcBef>
                <a:spcPts val="1200"/>
              </a:spcBef>
              <a:spcAft>
                <a:spcPts val="1200"/>
              </a:spcAft>
              <a:buClr>
                <a:srgbClr val="000000"/>
              </a:buClr>
              <a:buFont typeface="Arial" panose="020B0604020202020204" pitchFamily="34" charset="0"/>
              <a:buChar char="•"/>
              <a:defRPr/>
            </a:pPr>
            <a:r>
              <a:rPr lang="en-US" dirty="0"/>
              <a:t>Cannot use normal annuity valuation techniques.</a:t>
            </a:r>
            <a:endParaRPr lang="en-US" sz="2000" dirty="0">
              <a:solidFill>
                <a:srgbClr val="004A78"/>
              </a:solidFill>
            </a:endParaRPr>
          </a:p>
        </p:txBody>
      </p:sp>
      <p:pic>
        <p:nvPicPr>
          <p:cNvPr id="22" name="Picture 3" descr="FV Scale&#10;&#10;Scale from 0-6 showing the FV of a 3-year $100 annuity, if the quoted interest rate is 4%, compounded semiannually.">
            <a:extLst>
              <a:ext uri="{FF2B5EF4-FFF2-40B4-BE49-F238E27FC236}">
                <a16:creationId xmlns:a16="http://schemas.microsoft.com/office/drawing/2014/main" id="{4F6ED8A3-F175-4F9E-A381-F5C6EA8839CD}"/>
              </a:ext>
            </a:extLst>
          </p:cNvPr>
          <p:cNvPicPr>
            <a:picLocks noGrp="1" noChangeAspect="1"/>
          </p:cNvPicPr>
          <p:nvPr>
            <p:ph idx="10"/>
          </p:nvPr>
        </p:nvPicPr>
        <p:blipFill>
          <a:blip r:embed="rId3"/>
          <a:stretch>
            <a:fillRect/>
          </a:stretch>
        </p:blipFill>
        <p:spPr>
          <a:xfrm>
            <a:off x="882947" y="3644383"/>
            <a:ext cx="10426107" cy="2103120"/>
          </a:xfrm>
          <a:prstGeom prst="rect">
            <a:avLst/>
          </a:prstGeom>
        </p:spPr>
      </p:pic>
    </p:spTree>
    <p:custDataLst>
      <p:tags r:id="rId1"/>
    </p:custDataLst>
    <p:extLst>
      <p:ext uri="{BB962C8B-B14F-4D97-AF65-F5344CB8AC3E}">
        <p14:creationId xmlns:p14="http://schemas.microsoft.com/office/powerpoint/2010/main" val="1754269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Method 1: Compound Each Cash Flow</a:t>
            </a:r>
            <a:endParaRPr lang="en-US" noProof="0" dirty="0"/>
          </a:p>
        </p:txBody>
      </p:sp>
      <p:pic>
        <p:nvPicPr>
          <p:cNvPr id="22" name="Picture 2" descr="Compound Cash Flow&#10;&#10;Scale from 0-6 showing compound cash flow. ">
            <a:extLst>
              <a:ext uri="{FF2B5EF4-FFF2-40B4-BE49-F238E27FC236}">
                <a16:creationId xmlns:a16="http://schemas.microsoft.com/office/drawing/2014/main" id="{4F6ED8A3-F175-4F9E-A381-F5C6EA8839CD}"/>
              </a:ext>
            </a:extLst>
          </p:cNvPr>
          <p:cNvPicPr>
            <a:picLocks noGrp="1" noChangeAspect="1"/>
          </p:cNvPicPr>
          <p:nvPr>
            <p:ph idx="10"/>
          </p:nvPr>
        </p:nvPicPr>
        <p:blipFill>
          <a:blip r:embed="rId3"/>
          <a:stretch>
            <a:fillRect/>
          </a:stretch>
        </p:blipFill>
        <p:spPr>
          <a:xfrm>
            <a:off x="1808384" y="1901707"/>
            <a:ext cx="8575233" cy="2926080"/>
          </a:xfrm>
          <a:prstGeom prst="rect">
            <a:avLst/>
          </a:prstGeom>
        </p:spPr>
      </p:pic>
      <p:sp>
        <p:nvSpPr>
          <p:cNvPr id="2" name="Content Placeholder 3">
            <a:extLst>
              <a:ext uri="{FF2B5EF4-FFF2-40B4-BE49-F238E27FC236}">
                <a16:creationId xmlns:a16="http://schemas.microsoft.com/office/drawing/2014/main" id="{5D3BF84C-1BB6-4571-9E5A-F4285C8BF450}"/>
              </a:ext>
            </a:extLst>
          </p:cNvPr>
          <p:cNvSpPr>
            <a:spLocks noGrp="1"/>
          </p:cNvSpPr>
          <p:nvPr>
            <p:ph idx="11"/>
          </p:nvPr>
        </p:nvSpPr>
        <p:spPr>
          <a:xfrm>
            <a:off x="476843" y="4917935"/>
            <a:ext cx="11241914" cy="1080177"/>
          </a:xfrm>
        </p:spPr>
        <p:txBody>
          <a:bodyPr/>
          <a:lstStyle/>
          <a:p>
            <a:pPr algn="l">
              <a:spcBef>
                <a:spcPts val="600"/>
              </a:spcBef>
              <a:spcAft>
                <a:spcPts val="600"/>
              </a:spcAft>
              <a:buClr>
                <a:schemeClr val="accent2"/>
              </a:buClr>
              <a:buSzPct val="150000"/>
              <a:defRPr/>
            </a:pPr>
            <a:r>
              <a:rPr lang="en-US" dirty="0"/>
              <a:t>FV</a:t>
            </a:r>
            <a:r>
              <a:rPr lang="en-US" baseline="-25000" dirty="0"/>
              <a:t>3</a:t>
            </a:r>
            <a:r>
              <a:rPr lang="en-US" dirty="0"/>
              <a:t> = $100(1.02)</a:t>
            </a:r>
            <a:r>
              <a:rPr lang="en-US" baseline="30000" dirty="0"/>
              <a:t>4</a:t>
            </a:r>
            <a:r>
              <a:rPr lang="en-US" dirty="0"/>
              <a:t> + $100(1.02)</a:t>
            </a:r>
            <a:r>
              <a:rPr lang="en-US" baseline="30000" dirty="0"/>
              <a:t>2</a:t>
            </a:r>
            <a:r>
              <a:rPr lang="en-US" dirty="0"/>
              <a:t> + $100</a:t>
            </a:r>
          </a:p>
          <a:p>
            <a:pPr algn="l">
              <a:spcBef>
                <a:spcPts val="600"/>
              </a:spcBef>
              <a:spcAft>
                <a:spcPts val="600"/>
              </a:spcAft>
              <a:buClr>
                <a:schemeClr val="accent2"/>
              </a:buClr>
              <a:buSzPct val="150000"/>
              <a:defRPr/>
            </a:pPr>
            <a:r>
              <a:rPr lang="en-US" dirty="0"/>
              <a:t>FV</a:t>
            </a:r>
            <a:r>
              <a:rPr lang="en-US" baseline="-25000" dirty="0"/>
              <a:t>3</a:t>
            </a:r>
            <a:r>
              <a:rPr lang="en-US" dirty="0"/>
              <a:t> = $312.28</a:t>
            </a:r>
            <a:endParaRPr lang="en-US" dirty="0">
              <a:solidFill>
                <a:srgbClr val="004A78"/>
              </a:solidFill>
            </a:endParaRPr>
          </a:p>
        </p:txBody>
      </p:sp>
    </p:spTree>
    <p:custDataLst>
      <p:tags r:id="rId1"/>
    </p:custDataLst>
    <p:extLst>
      <p:ext uri="{BB962C8B-B14F-4D97-AF65-F5344CB8AC3E}">
        <p14:creationId xmlns:p14="http://schemas.microsoft.com/office/powerpoint/2010/main" val="3988656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Method 2: Financial Calculator or Excel</a:t>
            </a:r>
            <a:endParaRPr lang="en-US" noProof="0" dirty="0"/>
          </a:p>
        </p:txBody>
      </p:sp>
      <p:sp>
        <p:nvSpPr>
          <p:cNvPr id="12" name="Content Placeholder 2">
            <a:extLst>
              <a:ext uri="{FF2B5EF4-FFF2-40B4-BE49-F238E27FC236}">
                <a16:creationId xmlns:a16="http://schemas.microsoft.com/office/drawing/2014/main" id="{6F186D38-CAC4-4106-9C2B-DEF35DF8DEFB}"/>
              </a:ext>
            </a:extLst>
          </p:cNvPr>
          <p:cNvSpPr>
            <a:spLocks noGrp="1"/>
          </p:cNvSpPr>
          <p:nvPr>
            <p:ph idx="1"/>
          </p:nvPr>
        </p:nvSpPr>
        <p:spPr>
          <a:xfrm>
            <a:off x="476844" y="1817763"/>
            <a:ext cx="11100867" cy="1217447"/>
          </a:xfrm>
        </p:spPr>
        <p:txBody>
          <a:bodyPr/>
          <a:lstStyle/>
          <a:p>
            <a:pPr marL="365760" indent="-365760" algn="l">
              <a:spcBef>
                <a:spcPts val="600"/>
              </a:spcBef>
              <a:spcAft>
                <a:spcPts val="1200"/>
              </a:spcAft>
              <a:buClr>
                <a:srgbClr val="000000"/>
              </a:buClr>
              <a:buFont typeface="Arial" panose="020B0604020202020204" pitchFamily="34" charset="0"/>
              <a:buChar char="•"/>
              <a:defRPr/>
            </a:pPr>
            <a:r>
              <a:rPr lang="en-US" dirty="0"/>
              <a:t>Find the EAR and treat as an annuity.</a:t>
            </a:r>
          </a:p>
          <a:p>
            <a:pPr marL="365760" indent="-365760" algn="l">
              <a:spcBef>
                <a:spcPts val="600"/>
              </a:spcBef>
              <a:spcAft>
                <a:spcPts val="1200"/>
              </a:spcAft>
              <a:buClr>
                <a:srgbClr val="000000"/>
              </a:buClr>
              <a:buFont typeface="Arial" panose="020B0604020202020204" pitchFamily="34" charset="0"/>
              <a:buChar char="•"/>
              <a:defRPr/>
            </a:pPr>
            <a:r>
              <a:rPr lang="en-US" dirty="0"/>
              <a:t>EAR = (1 + 0.04/2)</a:t>
            </a:r>
            <a:r>
              <a:rPr lang="en-US" baseline="30000" dirty="0"/>
              <a:t>2</a:t>
            </a:r>
            <a:r>
              <a:rPr lang="en-US" dirty="0"/>
              <a:t> – 1 = 4.04%.</a:t>
            </a:r>
            <a:endParaRPr lang="en-US" sz="2000" dirty="0">
              <a:solidFill>
                <a:srgbClr val="004A78"/>
              </a:solidFill>
            </a:endParaRPr>
          </a:p>
        </p:txBody>
      </p:sp>
      <p:pic>
        <p:nvPicPr>
          <p:cNvPr id="22" name="Picture 3" descr="Calculator Methods--EAR&#10;&#10;Graphic showing the calculator Inputs and Output needed to solve for EAR.">
            <a:extLst>
              <a:ext uri="{FF2B5EF4-FFF2-40B4-BE49-F238E27FC236}">
                <a16:creationId xmlns:a16="http://schemas.microsoft.com/office/drawing/2014/main" id="{4F6ED8A3-F175-4F9E-A381-F5C6EA8839CD}"/>
              </a:ext>
            </a:extLst>
          </p:cNvPr>
          <p:cNvPicPr>
            <a:picLocks noGrp="1" noChangeAspect="1"/>
          </p:cNvPicPr>
          <p:nvPr>
            <p:ph idx="10"/>
          </p:nvPr>
        </p:nvPicPr>
        <p:blipFill>
          <a:blip r:embed="rId3"/>
          <a:stretch>
            <a:fillRect/>
          </a:stretch>
        </p:blipFill>
        <p:spPr>
          <a:xfrm>
            <a:off x="1796889" y="3157227"/>
            <a:ext cx="8598222" cy="2194560"/>
          </a:xfrm>
          <a:prstGeom prst="rect">
            <a:avLst/>
          </a:prstGeom>
        </p:spPr>
      </p:pic>
      <p:sp>
        <p:nvSpPr>
          <p:cNvPr id="2" name="Content Placeholder 4">
            <a:extLst>
              <a:ext uri="{FF2B5EF4-FFF2-40B4-BE49-F238E27FC236}">
                <a16:creationId xmlns:a16="http://schemas.microsoft.com/office/drawing/2014/main" id="{5D3BF84C-1BB6-4571-9E5A-F4285C8BF450}"/>
              </a:ext>
            </a:extLst>
          </p:cNvPr>
          <p:cNvSpPr>
            <a:spLocks noGrp="1"/>
          </p:cNvSpPr>
          <p:nvPr>
            <p:ph idx="11"/>
          </p:nvPr>
        </p:nvSpPr>
        <p:spPr>
          <a:xfrm>
            <a:off x="476843" y="5630112"/>
            <a:ext cx="11241914" cy="601875"/>
          </a:xfrm>
        </p:spPr>
        <p:txBody>
          <a:bodyPr/>
          <a:lstStyle/>
          <a:p>
            <a:pPr marL="640080" indent="-320040" algn="l">
              <a:spcBef>
                <a:spcPts val="600"/>
              </a:spcBef>
              <a:spcAft>
                <a:spcPts val="600"/>
              </a:spcAft>
              <a:buClr>
                <a:srgbClr val="000000"/>
              </a:buClr>
              <a:buFont typeface="Arial" panose="020B0604020202020204" pitchFamily="34" charset="0"/>
              <a:buChar char="•"/>
            </a:pPr>
            <a:r>
              <a:rPr lang="en-US" sz="2000" dirty="0">
                <a:solidFill>
                  <a:srgbClr val="004A78"/>
                </a:solidFill>
              </a:rPr>
              <a:t>Excel:  =FV(.0404,3,-100,0,0)</a:t>
            </a:r>
          </a:p>
        </p:txBody>
      </p:sp>
    </p:spTree>
    <p:custDataLst>
      <p:tags r:id="rId1"/>
    </p:custDataLst>
    <p:extLst>
      <p:ext uri="{BB962C8B-B14F-4D97-AF65-F5344CB8AC3E}">
        <p14:creationId xmlns:p14="http://schemas.microsoft.com/office/powerpoint/2010/main" val="3570806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Find the PV of This 3-Year Ordinary Annuity</a:t>
            </a:r>
            <a:endParaRPr lang="en-US" noProof="0" dirty="0"/>
          </a:p>
        </p:txBody>
      </p:sp>
      <p:sp>
        <p:nvSpPr>
          <p:cNvPr id="12" name="Content Placeholder 2">
            <a:extLst>
              <a:ext uri="{FF2B5EF4-FFF2-40B4-BE49-F238E27FC236}">
                <a16:creationId xmlns:a16="http://schemas.microsoft.com/office/drawing/2014/main" id="{6F186D38-CAC4-4106-9C2B-DEF35DF8DEFB}"/>
              </a:ext>
            </a:extLst>
          </p:cNvPr>
          <p:cNvSpPr>
            <a:spLocks noGrp="1"/>
          </p:cNvSpPr>
          <p:nvPr>
            <p:ph idx="1"/>
          </p:nvPr>
        </p:nvSpPr>
        <p:spPr>
          <a:xfrm>
            <a:off x="476844" y="1817763"/>
            <a:ext cx="11100867" cy="1217447"/>
          </a:xfrm>
        </p:spPr>
        <p:txBody>
          <a:bodyPr/>
          <a:lstStyle/>
          <a:p>
            <a:pPr marL="365760" indent="-365760" algn="l">
              <a:spcBef>
                <a:spcPts val="600"/>
              </a:spcBef>
              <a:spcAft>
                <a:spcPts val="1200"/>
              </a:spcAft>
              <a:buClr>
                <a:srgbClr val="000000"/>
              </a:buClr>
              <a:buFont typeface="Arial" panose="020B0604020202020204" pitchFamily="34" charset="0"/>
              <a:buChar char="•"/>
              <a:defRPr/>
            </a:pPr>
            <a:r>
              <a:rPr lang="en-US" dirty="0"/>
              <a:t>Could solve by discounting each cash flow, or…</a:t>
            </a:r>
          </a:p>
          <a:p>
            <a:pPr marL="365760" indent="-365760" algn="l">
              <a:spcBef>
                <a:spcPts val="600"/>
              </a:spcBef>
              <a:spcAft>
                <a:spcPts val="1200"/>
              </a:spcAft>
              <a:buClr>
                <a:srgbClr val="000000"/>
              </a:buClr>
              <a:buFont typeface="Arial" panose="020B0604020202020204" pitchFamily="34" charset="0"/>
              <a:buChar char="•"/>
              <a:defRPr/>
            </a:pPr>
            <a:r>
              <a:rPr lang="en-US" dirty="0"/>
              <a:t>Use the EAR and treat as an annuity to solve for PV.</a:t>
            </a:r>
            <a:endParaRPr lang="en-US" sz="2000" dirty="0">
              <a:solidFill>
                <a:srgbClr val="004A78"/>
              </a:solidFill>
            </a:endParaRPr>
          </a:p>
        </p:txBody>
      </p:sp>
      <p:pic>
        <p:nvPicPr>
          <p:cNvPr id="22" name="Picture 3" descr="Calculator Methods -- PV&#10;&#10;Graphic showing the calculator Inputs and Output needed to solve for PV for a 3-year Ordinary Annuity">
            <a:extLst>
              <a:ext uri="{FF2B5EF4-FFF2-40B4-BE49-F238E27FC236}">
                <a16:creationId xmlns:a16="http://schemas.microsoft.com/office/drawing/2014/main" id="{4F6ED8A3-F175-4F9E-A381-F5C6EA8839CD}"/>
              </a:ext>
            </a:extLst>
          </p:cNvPr>
          <p:cNvPicPr>
            <a:picLocks noGrp="1" noChangeAspect="1"/>
          </p:cNvPicPr>
          <p:nvPr>
            <p:ph idx="10"/>
          </p:nvPr>
        </p:nvPicPr>
        <p:blipFill>
          <a:blip r:embed="rId3"/>
          <a:stretch>
            <a:fillRect/>
          </a:stretch>
        </p:blipFill>
        <p:spPr>
          <a:xfrm>
            <a:off x="1817890" y="3157227"/>
            <a:ext cx="8556220" cy="2194560"/>
          </a:xfrm>
          <a:prstGeom prst="rect">
            <a:avLst/>
          </a:prstGeom>
        </p:spPr>
      </p:pic>
      <p:sp>
        <p:nvSpPr>
          <p:cNvPr id="2" name="Content Placeholder 4">
            <a:extLst>
              <a:ext uri="{FF2B5EF4-FFF2-40B4-BE49-F238E27FC236}">
                <a16:creationId xmlns:a16="http://schemas.microsoft.com/office/drawing/2014/main" id="{5D3BF84C-1BB6-4571-9E5A-F4285C8BF450}"/>
              </a:ext>
            </a:extLst>
          </p:cNvPr>
          <p:cNvSpPr>
            <a:spLocks noGrp="1"/>
          </p:cNvSpPr>
          <p:nvPr>
            <p:ph idx="11"/>
          </p:nvPr>
        </p:nvSpPr>
        <p:spPr>
          <a:xfrm>
            <a:off x="476843" y="5630112"/>
            <a:ext cx="11241914" cy="601875"/>
          </a:xfrm>
        </p:spPr>
        <p:txBody>
          <a:bodyPr/>
          <a:lstStyle/>
          <a:p>
            <a:pPr marL="640080" indent="-320040" algn="l">
              <a:spcBef>
                <a:spcPts val="600"/>
              </a:spcBef>
              <a:spcAft>
                <a:spcPts val="600"/>
              </a:spcAft>
              <a:buClr>
                <a:srgbClr val="000000"/>
              </a:buClr>
              <a:buFont typeface="Arial" panose="020B0604020202020204" pitchFamily="34" charset="0"/>
              <a:buChar char="•"/>
            </a:pPr>
            <a:r>
              <a:rPr lang="en-US" sz="2000" dirty="0">
                <a:solidFill>
                  <a:srgbClr val="004A78"/>
                </a:solidFill>
              </a:rPr>
              <a:t>Excel:  =</a:t>
            </a:r>
            <a:r>
              <a:rPr lang="en-US" sz="2000" dirty="0"/>
              <a:t> </a:t>
            </a:r>
            <a:r>
              <a:rPr lang="en-US" sz="2000" dirty="0">
                <a:solidFill>
                  <a:srgbClr val="004A78"/>
                </a:solidFill>
              </a:rPr>
              <a:t>PV(.0404,3,100,0,0)</a:t>
            </a:r>
          </a:p>
        </p:txBody>
      </p:sp>
    </p:spTree>
    <p:custDataLst>
      <p:tags r:id="rId1"/>
    </p:custDataLst>
    <p:extLst>
      <p:ext uri="{BB962C8B-B14F-4D97-AF65-F5344CB8AC3E}">
        <p14:creationId xmlns:p14="http://schemas.microsoft.com/office/powerpoint/2010/main" val="3562108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Loan Amortization</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idx="1"/>
          </p:nvPr>
        </p:nvSpPr>
        <p:spPr/>
        <p:txBody>
          <a:bodyPr/>
          <a:lstStyle/>
          <a:p>
            <a:pPr marL="365760" indent="-365760">
              <a:spcBef>
                <a:spcPts val="600"/>
              </a:spcBef>
              <a:spcAft>
                <a:spcPts val="600"/>
              </a:spcAft>
              <a:buClr>
                <a:srgbClr val="000000"/>
              </a:buClr>
              <a:defRPr/>
            </a:pPr>
            <a:r>
              <a:rPr lang="en-US" dirty="0"/>
              <a:t>Amortization tables are widely used for home mortgages, auto loans, business loans, retirement plans, etc.</a:t>
            </a:r>
          </a:p>
          <a:p>
            <a:pPr marL="365760" indent="-365760">
              <a:spcBef>
                <a:spcPts val="600"/>
              </a:spcBef>
              <a:spcAft>
                <a:spcPts val="600"/>
              </a:spcAft>
              <a:buClr>
                <a:srgbClr val="000000"/>
              </a:buClr>
              <a:defRPr/>
            </a:pPr>
            <a:r>
              <a:rPr lang="en-US" dirty="0"/>
              <a:t>Financial calculators and spreadsheets are great for setting up amortization tables.</a:t>
            </a:r>
          </a:p>
          <a:p>
            <a:pPr marL="914400" indent="0">
              <a:spcBef>
                <a:spcPts val="3600"/>
              </a:spcBef>
              <a:spcAft>
                <a:spcPts val="600"/>
              </a:spcAft>
              <a:buClr>
                <a:srgbClr val="000000"/>
              </a:buClr>
              <a:buNone/>
              <a:defRPr/>
            </a:pPr>
            <a:r>
              <a:rPr lang="en-US" sz="2000" dirty="0">
                <a:ea typeface="Verdana" panose="020B0604030504040204" pitchFamily="34" charset="0"/>
                <a:cs typeface="Verdana" panose="020B0604030504040204" pitchFamily="34" charset="0"/>
              </a:rPr>
              <a:t>EXAMPLE: Construct an amortization schedule for a $1,000, 4% annual rate loan with 3 equal payments.</a:t>
            </a:r>
            <a:endParaRPr lang="en-US" sz="2000" dirty="0">
              <a:solidFill>
                <a:srgbClr val="004A78"/>
              </a:solidFill>
            </a:endParaRPr>
          </a:p>
        </p:txBody>
      </p:sp>
    </p:spTree>
    <p:custDataLst>
      <p:tags r:id="rId1"/>
    </p:custDataLst>
    <p:extLst>
      <p:ext uri="{BB962C8B-B14F-4D97-AF65-F5344CB8AC3E}">
        <p14:creationId xmlns:p14="http://schemas.microsoft.com/office/powerpoint/2010/main" val="2338318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Drawing Time Lines (1 of 2)</a:t>
            </a:r>
            <a:endParaRPr lang="en-US" noProof="0" dirty="0"/>
          </a:p>
        </p:txBody>
      </p:sp>
      <p:sp>
        <p:nvSpPr>
          <p:cNvPr id="11" name="Content Placeholder 2">
            <a:extLst>
              <a:ext uri="{FF2B5EF4-FFF2-40B4-BE49-F238E27FC236}">
                <a16:creationId xmlns:a16="http://schemas.microsoft.com/office/drawing/2014/main" id="{3708F492-CF00-4B70-893E-C76CB08B2D45}"/>
              </a:ext>
            </a:extLst>
          </p:cNvPr>
          <p:cNvSpPr>
            <a:spLocks noGrp="1"/>
          </p:cNvSpPr>
          <p:nvPr>
            <p:ph idx="1"/>
          </p:nvPr>
        </p:nvSpPr>
        <p:spPr>
          <a:xfrm>
            <a:off x="476844" y="1944375"/>
            <a:ext cx="11241914" cy="586193"/>
          </a:xfrm>
        </p:spPr>
        <p:txBody>
          <a:bodyPr/>
          <a:lstStyle/>
          <a:p>
            <a:pPr algn="l"/>
            <a:r>
              <a:rPr lang="en-US" dirty="0">
                <a:latin typeface="Arial" panose="020B0604020202020204" pitchFamily="34" charset="0"/>
                <a:cs typeface="Arial" panose="020B0604020202020204" pitchFamily="34" charset="0"/>
              </a:rPr>
              <a:t>$100 lump sum due in 2 years</a:t>
            </a:r>
            <a:endParaRPr lang="en-US" dirty="0"/>
          </a:p>
        </p:txBody>
      </p:sp>
      <p:pic>
        <p:nvPicPr>
          <p:cNvPr id="20" name="Picture 3" descr="Timeline 1&#10;&#10;Scale from 0-2 showing $100 lump sum due in 2 years">
            <a:extLst>
              <a:ext uri="{FF2B5EF4-FFF2-40B4-BE49-F238E27FC236}">
                <a16:creationId xmlns:a16="http://schemas.microsoft.com/office/drawing/2014/main" id="{0F5DA664-B100-4FED-8477-E334FD55899E}"/>
              </a:ext>
            </a:extLst>
          </p:cNvPr>
          <p:cNvPicPr>
            <a:picLocks noGrp="1" noChangeAspect="1"/>
          </p:cNvPicPr>
          <p:nvPr>
            <p:ph idx="12"/>
          </p:nvPr>
        </p:nvPicPr>
        <p:blipFill rotWithShape="1">
          <a:blip r:embed="rId3"/>
          <a:srcRect t="14779" r="30736" b="55196"/>
          <a:stretch/>
        </p:blipFill>
        <p:spPr>
          <a:xfrm>
            <a:off x="3579276" y="2622396"/>
            <a:ext cx="5033449" cy="1341726"/>
          </a:xfrm>
          <a:prstGeom prst="rect">
            <a:avLst/>
          </a:prstGeom>
        </p:spPr>
      </p:pic>
      <p:sp>
        <p:nvSpPr>
          <p:cNvPr id="13" name="Content Placeholder 4">
            <a:extLst>
              <a:ext uri="{FF2B5EF4-FFF2-40B4-BE49-F238E27FC236}">
                <a16:creationId xmlns:a16="http://schemas.microsoft.com/office/drawing/2014/main" id="{780DC80E-BB55-402A-9E12-1C557CF63C07}"/>
              </a:ext>
            </a:extLst>
          </p:cNvPr>
          <p:cNvSpPr>
            <a:spLocks noGrp="1"/>
          </p:cNvSpPr>
          <p:nvPr>
            <p:ph idx="11"/>
          </p:nvPr>
        </p:nvSpPr>
        <p:spPr>
          <a:xfrm>
            <a:off x="476844" y="4082866"/>
            <a:ext cx="11241914" cy="460998"/>
          </a:xfrm>
        </p:spPr>
        <p:txBody>
          <a:bodyPr/>
          <a:lstStyle/>
          <a:p>
            <a:pPr algn="l"/>
            <a:r>
              <a:rPr lang="en-US" dirty="0">
                <a:latin typeface="Arial" panose="020B0604020202020204" pitchFamily="34" charset="0"/>
                <a:cs typeface="Arial" panose="020B0604020202020204" pitchFamily="34" charset="0"/>
              </a:rPr>
              <a:t>3-year $100 ordinary annuity</a:t>
            </a:r>
            <a:endParaRPr lang="en-US" dirty="0"/>
          </a:p>
        </p:txBody>
      </p:sp>
      <p:pic>
        <p:nvPicPr>
          <p:cNvPr id="18" name="Picture 5" descr="Timeline 2&#10;&#10;Scale from 0-3 showing 3-year $100 annuity.">
            <a:extLst>
              <a:ext uri="{FF2B5EF4-FFF2-40B4-BE49-F238E27FC236}">
                <a16:creationId xmlns:a16="http://schemas.microsoft.com/office/drawing/2014/main" id="{71FA9C11-C358-4DE8-AA03-FD3161474117}"/>
              </a:ext>
            </a:extLst>
          </p:cNvPr>
          <p:cNvPicPr>
            <a:picLocks noGrp="1" noChangeAspect="1"/>
          </p:cNvPicPr>
          <p:nvPr>
            <p:ph idx="10"/>
          </p:nvPr>
        </p:nvPicPr>
        <p:blipFill rotWithShape="1">
          <a:blip r:embed="rId3"/>
          <a:srcRect t="68816"/>
          <a:stretch/>
        </p:blipFill>
        <p:spPr>
          <a:xfrm>
            <a:off x="2462469" y="4801084"/>
            <a:ext cx="7267062" cy="1393552"/>
          </a:xfrm>
          <a:prstGeom prst="rect">
            <a:avLst/>
          </a:prstGeom>
        </p:spPr>
      </p:pic>
    </p:spTree>
    <p:custDataLst>
      <p:tags r:id="rId1"/>
    </p:custDataLst>
    <p:extLst>
      <p:ext uri="{BB962C8B-B14F-4D97-AF65-F5344CB8AC3E}">
        <p14:creationId xmlns:p14="http://schemas.microsoft.com/office/powerpoint/2010/main" val="32504811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Step 1: Find the Required Annual Payment</a:t>
            </a:r>
            <a:endParaRPr lang="en-US" noProof="0" dirty="0"/>
          </a:p>
        </p:txBody>
      </p:sp>
      <p:sp>
        <p:nvSpPr>
          <p:cNvPr id="12" name="Content Placeholder 2">
            <a:extLst>
              <a:ext uri="{FF2B5EF4-FFF2-40B4-BE49-F238E27FC236}">
                <a16:creationId xmlns:a16="http://schemas.microsoft.com/office/drawing/2014/main" id="{6F186D38-CAC4-4106-9C2B-DEF35DF8DEFB}"/>
              </a:ext>
            </a:extLst>
          </p:cNvPr>
          <p:cNvSpPr>
            <a:spLocks noGrp="1"/>
          </p:cNvSpPr>
          <p:nvPr>
            <p:ph idx="1"/>
          </p:nvPr>
        </p:nvSpPr>
        <p:spPr>
          <a:xfrm>
            <a:off x="476844" y="1817763"/>
            <a:ext cx="11100867" cy="1061139"/>
          </a:xfrm>
        </p:spPr>
        <p:txBody>
          <a:bodyPr/>
          <a:lstStyle/>
          <a:p>
            <a:pPr marL="365760" indent="-365760" algn="l">
              <a:spcBef>
                <a:spcPts val="600"/>
              </a:spcBef>
              <a:spcAft>
                <a:spcPts val="1200"/>
              </a:spcAft>
              <a:buClr>
                <a:srgbClr val="000000"/>
              </a:buClr>
              <a:buFont typeface="Arial" panose="020B0604020202020204" pitchFamily="34" charset="0"/>
              <a:buChar char="•"/>
              <a:defRPr/>
            </a:pPr>
            <a:r>
              <a:rPr lang="en-US" dirty="0"/>
              <a:t>All input information is already given, just remember that the FV = 0 because the reason for amortizing the loan and making payments is to retire the loan.</a:t>
            </a:r>
            <a:endParaRPr lang="en-US" sz="2000" dirty="0">
              <a:solidFill>
                <a:srgbClr val="004A78"/>
              </a:solidFill>
            </a:endParaRPr>
          </a:p>
        </p:txBody>
      </p:sp>
      <p:pic>
        <p:nvPicPr>
          <p:cNvPr id="22" name="Picture 3" descr="Calculator Methods-- Required Annual Payment&#10;&#10;Graphic showing the calculator Inputs and Output (when FV=0 ) needed to find required annual payment.">
            <a:extLst>
              <a:ext uri="{FF2B5EF4-FFF2-40B4-BE49-F238E27FC236}">
                <a16:creationId xmlns:a16="http://schemas.microsoft.com/office/drawing/2014/main" id="{4F6ED8A3-F175-4F9E-A381-F5C6EA8839CD}"/>
              </a:ext>
            </a:extLst>
          </p:cNvPr>
          <p:cNvPicPr>
            <a:picLocks noGrp="1" noChangeAspect="1"/>
          </p:cNvPicPr>
          <p:nvPr>
            <p:ph idx="10"/>
          </p:nvPr>
        </p:nvPicPr>
        <p:blipFill>
          <a:blip r:embed="rId3"/>
          <a:stretch>
            <a:fillRect/>
          </a:stretch>
        </p:blipFill>
        <p:spPr>
          <a:xfrm>
            <a:off x="1444897" y="3020438"/>
            <a:ext cx="9302207" cy="2377440"/>
          </a:xfrm>
          <a:prstGeom prst="rect">
            <a:avLst/>
          </a:prstGeom>
        </p:spPr>
      </p:pic>
      <p:sp>
        <p:nvSpPr>
          <p:cNvPr id="2" name="Content Placeholder 4">
            <a:extLst>
              <a:ext uri="{FF2B5EF4-FFF2-40B4-BE49-F238E27FC236}">
                <a16:creationId xmlns:a16="http://schemas.microsoft.com/office/drawing/2014/main" id="{5D3BF84C-1BB6-4571-9E5A-F4285C8BF450}"/>
              </a:ext>
            </a:extLst>
          </p:cNvPr>
          <p:cNvSpPr>
            <a:spLocks noGrp="1"/>
          </p:cNvSpPr>
          <p:nvPr>
            <p:ph idx="11"/>
          </p:nvPr>
        </p:nvSpPr>
        <p:spPr>
          <a:xfrm>
            <a:off x="476843" y="5630112"/>
            <a:ext cx="11241914" cy="601875"/>
          </a:xfrm>
        </p:spPr>
        <p:txBody>
          <a:bodyPr/>
          <a:lstStyle/>
          <a:p>
            <a:pPr marL="640080" indent="-320040" algn="l">
              <a:spcBef>
                <a:spcPts val="600"/>
              </a:spcBef>
              <a:spcAft>
                <a:spcPts val="600"/>
              </a:spcAft>
              <a:buClr>
                <a:srgbClr val="000000"/>
              </a:buClr>
              <a:buFont typeface="Arial" panose="020B0604020202020204" pitchFamily="34" charset="0"/>
              <a:buChar char="•"/>
            </a:pPr>
            <a:r>
              <a:rPr lang="en-US" sz="2000" dirty="0">
                <a:solidFill>
                  <a:srgbClr val="004A78"/>
                </a:solidFill>
              </a:rPr>
              <a:t>Excel:  =</a:t>
            </a:r>
            <a:r>
              <a:rPr lang="en-US" sz="2000" dirty="0"/>
              <a:t> </a:t>
            </a:r>
            <a:r>
              <a:rPr lang="en-US" sz="2000" dirty="0">
                <a:solidFill>
                  <a:srgbClr val="004A78"/>
                </a:solidFill>
              </a:rPr>
              <a:t>PMT(.04,3,-1000,0,0)</a:t>
            </a:r>
          </a:p>
        </p:txBody>
      </p:sp>
    </p:spTree>
    <p:custDataLst>
      <p:tags r:id="rId1"/>
    </p:custDataLst>
    <p:extLst>
      <p:ext uri="{BB962C8B-B14F-4D97-AF65-F5344CB8AC3E}">
        <p14:creationId xmlns:p14="http://schemas.microsoft.com/office/powerpoint/2010/main" val="41740525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Step 2: Find the Interest Paid in Year 1</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idx="1"/>
          </p:nvPr>
        </p:nvSpPr>
        <p:spPr/>
        <p:txBody>
          <a:bodyPr/>
          <a:lstStyle/>
          <a:p>
            <a:pPr marL="365760" indent="-365760">
              <a:spcBef>
                <a:spcPts val="600"/>
              </a:spcBef>
              <a:spcAft>
                <a:spcPts val="600"/>
              </a:spcAft>
              <a:buClr>
                <a:srgbClr val="000000"/>
              </a:buClr>
              <a:defRPr/>
            </a:pPr>
            <a:r>
              <a:rPr lang="en-US" dirty="0"/>
              <a:t>The borrower will owe interest upon the initial balance at the end of the first year. Interest to be paid in the first year can be found by multiplying the beginning balance by the interest rate.</a:t>
            </a:r>
          </a:p>
          <a:p>
            <a:pPr marL="1828800" indent="0">
              <a:spcBef>
                <a:spcPts val="3600"/>
              </a:spcBef>
              <a:spcAft>
                <a:spcPts val="600"/>
              </a:spcAft>
              <a:buNone/>
              <a:defRPr/>
            </a:pPr>
            <a:r>
              <a:rPr lang="en-US" dirty="0" err="1"/>
              <a:t>INT</a:t>
            </a:r>
            <a:r>
              <a:rPr lang="en-US" baseline="-25000" dirty="0" err="1"/>
              <a:t>t</a:t>
            </a:r>
            <a:r>
              <a:rPr lang="en-US" dirty="0"/>
              <a:t> = Beg </a:t>
            </a:r>
            <a:r>
              <a:rPr lang="en-US" dirty="0" err="1"/>
              <a:t>bal</a:t>
            </a:r>
            <a:r>
              <a:rPr lang="en-US" baseline="-25000" dirty="0" err="1"/>
              <a:t>t</a:t>
            </a:r>
            <a:r>
              <a:rPr lang="en-US" dirty="0"/>
              <a:t>(I)</a:t>
            </a:r>
          </a:p>
          <a:p>
            <a:pPr marL="1828800" indent="0">
              <a:spcBef>
                <a:spcPts val="600"/>
              </a:spcBef>
              <a:spcAft>
                <a:spcPts val="600"/>
              </a:spcAft>
              <a:buNone/>
              <a:defRPr/>
            </a:pPr>
            <a:r>
              <a:rPr lang="en-US" dirty="0"/>
              <a:t>INT</a:t>
            </a:r>
            <a:r>
              <a:rPr lang="en-US" baseline="-25000" dirty="0"/>
              <a:t>1</a:t>
            </a:r>
            <a:r>
              <a:rPr lang="en-US" dirty="0"/>
              <a:t> = $1,000(0.04) = $40</a:t>
            </a:r>
            <a:endParaRPr lang="en-US" sz="2000" dirty="0">
              <a:solidFill>
                <a:srgbClr val="004A78"/>
              </a:solidFill>
            </a:endParaRPr>
          </a:p>
        </p:txBody>
      </p:sp>
    </p:spTree>
    <p:custDataLst>
      <p:tags r:id="rId1"/>
    </p:custDataLst>
    <p:extLst>
      <p:ext uri="{BB962C8B-B14F-4D97-AF65-F5344CB8AC3E}">
        <p14:creationId xmlns:p14="http://schemas.microsoft.com/office/powerpoint/2010/main" val="20611338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Step 3: Find the Principal Repaid in Year 1</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idx="1"/>
          </p:nvPr>
        </p:nvSpPr>
        <p:spPr/>
        <p:txBody>
          <a:bodyPr/>
          <a:lstStyle/>
          <a:p>
            <a:pPr marL="365760" indent="-365760">
              <a:spcBef>
                <a:spcPts val="600"/>
              </a:spcBef>
              <a:spcAft>
                <a:spcPts val="600"/>
              </a:spcAft>
              <a:buClr>
                <a:srgbClr val="000000"/>
              </a:buClr>
              <a:defRPr/>
            </a:pPr>
            <a:r>
              <a:rPr lang="en-US" dirty="0"/>
              <a:t>If a payment of $360.35 was made at the end of the first year and $40 was paid toward interest, the remaining value must represent the amount of principal repaid.</a:t>
            </a:r>
          </a:p>
          <a:p>
            <a:pPr marL="1828800" indent="0">
              <a:spcBef>
                <a:spcPts val="3600"/>
              </a:spcBef>
              <a:spcAft>
                <a:spcPts val="600"/>
              </a:spcAft>
              <a:buNone/>
              <a:defRPr/>
            </a:pPr>
            <a:r>
              <a:rPr lang="en-US" dirty="0"/>
              <a:t>PRIN	= PMT – INT</a:t>
            </a:r>
          </a:p>
          <a:p>
            <a:pPr marL="2743200" indent="0">
              <a:spcBef>
                <a:spcPts val="600"/>
              </a:spcBef>
              <a:spcAft>
                <a:spcPts val="600"/>
              </a:spcAft>
              <a:buNone/>
              <a:defRPr/>
            </a:pPr>
            <a:r>
              <a:rPr lang="en-US" dirty="0"/>
              <a:t>= $360.35 – $40 = $320.35</a:t>
            </a:r>
            <a:endParaRPr lang="en-US" sz="2000" dirty="0">
              <a:solidFill>
                <a:srgbClr val="004A78"/>
              </a:solidFill>
            </a:endParaRPr>
          </a:p>
        </p:txBody>
      </p:sp>
    </p:spTree>
    <p:custDataLst>
      <p:tags r:id="rId1"/>
    </p:custDataLst>
    <p:extLst>
      <p:ext uri="{BB962C8B-B14F-4D97-AF65-F5344CB8AC3E}">
        <p14:creationId xmlns:p14="http://schemas.microsoft.com/office/powerpoint/2010/main" val="1164049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Step 4: Find the Ending Balance after Year 1</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idx="1"/>
          </p:nvPr>
        </p:nvSpPr>
        <p:spPr/>
        <p:txBody>
          <a:bodyPr/>
          <a:lstStyle/>
          <a:p>
            <a:pPr marL="365760" indent="-365760">
              <a:spcBef>
                <a:spcPts val="600"/>
              </a:spcBef>
              <a:spcAft>
                <a:spcPts val="600"/>
              </a:spcAft>
              <a:buClr>
                <a:srgbClr val="000000"/>
              </a:buClr>
              <a:defRPr/>
            </a:pPr>
            <a:r>
              <a:rPr lang="en-US" dirty="0"/>
              <a:t>To find the balance at the end of the period, subtract the amount paid toward principal from the beginning balance.</a:t>
            </a:r>
          </a:p>
          <a:p>
            <a:pPr marL="1828800" indent="0">
              <a:spcBef>
                <a:spcPts val="3600"/>
              </a:spcBef>
              <a:spcAft>
                <a:spcPts val="600"/>
              </a:spcAft>
              <a:buNone/>
              <a:defRPr/>
            </a:pPr>
            <a:r>
              <a:rPr lang="en-US" dirty="0"/>
              <a:t>END BAL = BEG BAL – PRIN</a:t>
            </a:r>
          </a:p>
          <a:p>
            <a:pPr marL="3200400" indent="0">
              <a:spcBef>
                <a:spcPts val="600"/>
              </a:spcBef>
              <a:spcAft>
                <a:spcPts val="600"/>
              </a:spcAft>
              <a:buNone/>
              <a:defRPr/>
            </a:pPr>
            <a:r>
              <a:rPr lang="en-US" dirty="0"/>
              <a:t>= $1,000 – $320.35</a:t>
            </a:r>
          </a:p>
          <a:p>
            <a:pPr marL="3200400" indent="0">
              <a:spcBef>
                <a:spcPts val="600"/>
              </a:spcBef>
              <a:spcAft>
                <a:spcPts val="600"/>
              </a:spcAft>
              <a:buNone/>
              <a:defRPr/>
            </a:pPr>
            <a:r>
              <a:rPr lang="en-US" dirty="0"/>
              <a:t>= $679.65</a:t>
            </a:r>
            <a:endParaRPr lang="en-US" dirty="0">
              <a:solidFill>
                <a:srgbClr val="004A78"/>
              </a:solidFill>
            </a:endParaRPr>
          </a:p>
        </p:txBody>
      </p:sp>
    </p:spTree>
    <p:custDataLst>
      <p:tags r:id="rId1"/>
    </p:custDataLst>
    <p:extLst>
      <p:ext uri="{BB962C8B-B14F-4D97-AF65-F5344CB8AC3E}">
        <p14:creationId xmlns:p14="http://schemas.microsoft.com/office/powerpoint/2010/main" val="12716244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Constructing an Amortization Table: Repeat Steps 1-4 Until End of Loan</a:t>
            </a:r>
            <a:endParaRPr lang="en-US" noProof="0" dirty="0"/>
          </a:p>
        </p:txBody>
      </p:sp>
      <p:graphicFrame>
        <p:nvGraphicFramePr>
          <p:cNvPr id="11" name="Table 2">
            <a:extLst>
              <a:ext uri="{FF2B5EF4-FFF2-40B4-BE49-F238E27FC236}">
                <a16:creationId xmlns:a16="http://schemas.microsoft.com/office/drawing/2014/main" id="{FA0D2AC4-67DE-4098-A6D1-F5558D66A22B}"/>
              </a:ext>
            </a:extLst>
          </p:cNvPr>
          <p:cNvGraphicFramePr>
            <a:graphicFrameLocks noGrp="1"/>
          </p:cNvGraphicFramePr>
          <p:nvPr>
            <p:ph idx="1"/>
            <p:extLst>
              <p:ext uri="{D42A27DB-BD31-4B8C-83A1-F6EECF244321}">
                <p14:modId xmlns:p14="http://schemas.microsoft.com/office/powerpoint/2010/main" val="2262121292"/>
              </p:ext>
            </p:extLst>
          </p:nvPr>
        </p:nvGraphicFramePr>
        <p:xfrm>
          <a:off x="2023695" y="2078561"/>
          <a:ext cx="9250533" cy="2676315"/>
        </p:xfrm>
        <a:graphic>
          <a:graphicData uri="http://schemas.openxmlformats.org/drawingml/2006/table">
            <a:tbl>
              <a:tblPr firstRow="1" bandRow="1">
                <a:tableStyleId>{5C22544A-7EE6-4342-B048-85BDC9FD1C3A}</a:tableStyleId>
              </a:tblPr>
              <a:tblGrid>
                <a:gridCol w="1468071">
                  <a:extLst>
                    <a:ext uri="{9D8B030D-6E8A-4147-A177-3AD203B41FA5}">
                      <a16:colId xmlns:a16="http://schemas.microsoft.com/office/drawing/2014/main" val="622570508"/>
                    </a:ext>
                  </a:extLst>
                </a:gridCol>
                <a:gridCol w="1645920">
                  <a:extLst>
                    <a:ext uri="{9D8B030D-6E8A-4147-A177-3AD203B41FA5}">
                      <a16:colId xmlns:a16="http://schemas.microsoft.com/office/drawing/2014/main" val="1570553452"/>
                    </a:ext>
                  </a:extLst>
                </a:gridCol>
                <a:gridCol w="1554480">
                  <a:extLst>
                    <a:ext uri="{9D8B030D-6E8A-4147-A177-3AD203B41FA5}">
                      <a16:colId xmlns:a16="http://schemas.microsoft.com/office/drawing/2014/main" val="594143249"/>
                    </a:ext>
                  </a:extLst>
                </a:gridCol>
                <a:gridCol w="1468071">
                  <a:extLst>
                    <a:ext uri="{9D8B030D-6E8A-4147-A177-3AD203B41FA5}">
                      <a16:colId xmlns:a16="http://schemas.microsoft.com/office/drawing/2014/main" val="2001038757"/>
                    </a:ext>
                  </a:extLst>
                </a:gridCol>
                <a:gridCol w="1468071">
                  <a:extLst>
                    <a:ext uri="{9D8B030D-6E8A-4147-A177-3AD203B41FA5}">
                      <a16:colId xmlns:a16="http://schemas.microsoft.com/office/drawing/2014/main" val="3655330215"/>
                    </a:ext>
                  </a:extLst>
                </a:gridCol>
                <a:gridCol w="1645920">
                  <a:extLst>
                    <a:ext uri="{9D8B030D-6E8A-4147-A177-3AD203B41FA5}">
                      <a16:colId xmlns:a16="http://schemas.microsoft.com/office/drawing/2014/main" val="1724252569"/>
                    </a:ext>
                  </a:extLst>
                </a:gridCol>
              </a:tblGrid>
              <a:tr h="535263">
                <a:tc>
                  <a:txBody>
                    <a:bodyPr/>
                    <a:lstStyle/>
                    <a:p>
                      <a:pPr algn="ctr"/>
                      <a:r>
                        <a:rPr lang="en-US" sz="2400" dirty="0">
                          <a:solidFill>
                            <a:srgbClr val="000000"/>
                          </a:solidFill>
                          <a:latin typeface="+mn-lt"/>
                        </a:rPr>
                        <a:t>YEAR</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44061"/>
                      </a:solidFill>
                      <a:prstDash val="solid"/>
                      <a:round/>
                      <a:headEnd type="none" w="med" len="med"/>
                      <a:tailEnd type="none" w="med" len="med"/>
                    </a:lnB>
                    <a:noFill/>
                  </a:tcPr>
                </a:tc>
                <a:tc>
                  <a:txBody>
                    <a:bodyPr/>
                    <a:lstStyle/>
                    <a:p>
                      <a:pPr algn="ctr"/>
                      <a:r>
                        <a:rPr lang="en-US" sz="2400" dirty="0">
                          <a:solidFill>
                            <a:srgbClr val="000000"/>
                          </a:solidFill>
                          <a:latin typeface="+mn-lt"/>
                        </a:rPr>
                        <a:t>BEG BAL</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44061"/>
                      </a:solidFill>
                      <a:prstDash val="solid"/>
                      <a:round/>
                      <a:headEnd type="none" w="med" len="med"/>
                      <a:tailEnd type="none" w="med" len="med"/>
                    </a:lnB>
                    <a:noFill/>
                  </a:tcPr>
                </a:tc>
                <a:tc>
                  <a:txBody>
                    <a:bodyPr/>
                    <a:lstStyle/>
                    <a:p>
                      <a:pPr algn="ctr"/>
                      <a:r>
                        <a:rPr lang="en-US" sz="2400" dirty="0">
                          <a:solidFill>
                            <a:srgbClr val="000000"/>
                          </a:solidFill>
                          <a:latin typeface="+mn-lt"/>
                        </a:rPr>
                        <a:t>PMT</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44061"/>
                      </a:solidFill>
                      <a:prstDash val="solid"/>
                      <a:round/>
                      <a:headEnd type="none" w="med" len="med"/>
                      <a:tailEnd type="none" w="med" len="med"/>
                    </a:lnB>
                    <a:noFill/>
                  </a:tcPr>
                </a:tc>
                <a:tc>
                  <a:txBody>
                    <a:bodyPr/>
                    <a:lstStyle/>
                    <a:p>
                      <a:pPr algn="ctr"/>
                      <a:r>
                        <a:rPr lang="en-US" sz="2400" dirty="0">
                          <a:solidFill>
                            <a:srgbClr val="000000"/>
                          </a:solidFill>
                          <a:latin typeface="+mn-lt"/>
                        </a:rPr>
                        <a:t>INT</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44061"/>
                      </a:solidFill>
                      <a:prstDash val="solid"/>
                      <a:round/>
                      <a:headEnd type="none" w="med" len="med"/>
                      <a:tailEnd type="none" w="med" len="med"/>
                    </a:lnB>
                    <a:noFill/>
                  </a:tcPr>
                </a:tc>
                <a:tc>
                  <a:txBody>
                    <a:bodyPr/>
                    <a:lstStyle/>
                    <a:p>
                      <a:pPr algn="ctr"/>
                      <a:r>
                        <a:rPr lang="en-US" sz="2400" dirty="0">
                          <a:solidFill>
                            <a:srgbClr val="000000"/>
                          </a:solidFill>
                          <a:latin typeface="+mn-lt"/>
                        </a:rPr>
                        <a:t>PRIN</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44061"/>
                      </a:solidFill>
                      <a:prstDash val="solid"/>
                      <a:round/>
                      <a:headEnd type="none" w="med" len="med"/>
                      <a:tailEnd type="none" w="med" len="med"/>
                    </a:lnB>
                    <a:noFill/>
                  </a:tcPr>
                </a:tc>
                <a:tc>
                  <a:txBody>
                    <a:bodyPr/>
                    <a:lstStyle/>
                    <a:p>
                      <a:pPr algn="ctr"/>
                      <a:r>
                        <a:rPr lang="en-US" sz="2400" dirty="0">
                          <a:solidFill>
                            <a:srgbClr val="000000"/>
                          </a:solidFill>
                          <a:latin typeface="+mn-lt"/>
                        </a:rPr>
                        <a:t>END BAL</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44061"/>
                      </a:solidFill>
                      <a:prstDash val="solid"/>
                      <a:round/>
                      <a:headEnd type="none" w="med" len="med"/>
                      <a:tailEnd type="none" w="med" len="med"/>
                    </a:lnB>
                    <a:noFill/>
                  </a:tcPr>
                </a:tc>
                <a:extLst>
                  <a:ext uri="{0D108BD9-81ED-4DB2-BD59-A6C34878D82A}">
                    <a16:rowId xmlns:a16="http://schemas.microsoft.com/office/drawing/2014/main" val="4057555892"/>
                  </a:ext>
                </a:extLst>
              </a:tr>
              <a:tr h="535263">
                <a:tc>
                  <a:txBody>
                    <a:bodyPr/>
                    <a:lstStyle/>
                    <a:p>
                      <a:pPr algn="ctr"/>
                      <a:r>
                        <a:rPr lang="en-US" sz="2400" dirty="0">
                          <a:solidFill>
                            <a:srgbClr val="000000"/>
                          </a:solidFill>
                          <a:latin typeface="+mn-lt"/>
                        </a:rPr>
                        <a:t>1</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244061"/>
                      </a:solid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r"/>
                      <a:r>
                        <a:rPr lang="en-US" sz="2400" dirty="0">
                          <a:solidFill>
                            <a:srgbClr val="000000"/>
                          </a:solidFill>
                          <a:latin typeface="+mn-lt"/>
                          <a:ea typeface="Verdana" panose="020B0604030504040204" pitchFamily="34" charset="0"/>
                          <a:cs typeface="Verdana" panose="020B0604030504040204" pitchFamily="34" charset="0"/>
                        </a:rPr>
                        <a:t>$1,000</a:t>
                      </a:r>
                      <a:endParaRPr lang="en-US" sz="2400" dirty="0">
                        <a:solidFill>
                          <a:srgbClr val="000000"/>
                        </a:solidFill>
                        <a:latin typeface="+mn-lt"/>
                      </a:endParaRPr>
                    </a:p>
                  </a:txBody>
                  <a:tcPr marR="36576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244061"/>
                      </a:solid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r"/>
                      <a:r>
                        <a:rPr lang="en-US" sz="2400" dirty="0">
                          <a:solidFill>
                            <a:srgbClr val="000000"/>
                          </a:solidFill>
                          <a:latin typeface="+mn-lt"/>
                          <a:ea typeface="Verdana" panose="020B0604030504040204" pitchFamily="34" charset="0"/>
                          <a:cs typeface="Verdana" panose="020B0604030504040204" pitchFamily="34" charset="0"/>
                        </a:rPr>
                        <a:t>$  360</a:t>
                      </a:r>
                      <a:endParaRPr lang="en-US" sz="2400" dirty="0">
                        <a:solidFill>
                          <a:srgbClr val="000000"/>
                        </a:solidFill>
                        <a:latin typeface="+mn-lt"/>
                      </a:endParaRPr>
                    </a:p>
                  </a:txBody>
                  <a:tcPr marR="27432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244061"/>
                      </a:solid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r"/>
                      <a:r>
                        <a:rPr lang="en-US" sz="2400" dirty="0">
                          <a:solidFill>
                            <a:srgbClr val="000000"/>
                          </a:solidFill>
                          <a:latin typeface="+mn-lt"/>
                          <a:ea typeface="Verdana" panose="020B0604030504040204" pitchFamily="34" charset="0"/>
                          <a:cs typeface="Verdana" panose="020B0604030504040204" pitchFamily="34" charset="0"/>
                        </a:rPr>
                        <a:t>$40</a:t>
                      </a:r>
                      <a:endParaRPr lang="en-US" sz="2400" dirty="0">
                        <a:solidFill>
                          <a:srgbClr val="000000"/>
                        </a:solidFill>
                        <a:latin typeface="+mn-lt"/>
                      </a:endParaRPr>
                    </a:p>
                  </a:txBody>
                  <a:tcPr marR="4572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244061"/>
                      </a:solid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r"/>
                      <a:r>
                        <a:rPr lang="en-US" sz="2400" dirty="0">
                          <a:solidFill>
                            <a:srgbClr val="000000"/>
                          </a:solidFill>
                          <a:latin typeface="+mn-lt"/>
                        </a:rPr>
                        <a:t>$   320</a:t>
                      </a:r>
                    </a:p>
                  </a:txBody>
                  <a:tcPr marR="18288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244061"/>
                      </a:solid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r"/>
                      <a:r>
                        <a:rPr lang="en-US" sz="2400" dirty="0">
                          <a:solidFill>
                            <a:srgbClr val="000000"/>
                          </a:solidFill>
                          <a:latin typeface="+mn-lt"/>
                        </a:rPr>
                        <a:t>$360</a:t>
                      </a:r>
                    </a:p>
                  </a:txBody>
                  <a:tcPr marR="4572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244061"/>
                      </a:solid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val="128578323"/>
                  </a:ext>
                </a:extLst>
              </a:tr>
              <a:tr h="535263">
                <a:tc>
                  <a:txBody>
                    <a:bodyPr/>
                    <a:lstStyle/>
                    <a:p>
                      <a:pPr algn="ctr"/>
                      <a:r>
                        <a:rPr lang="en-US" sz="2400" dirty="0">
                          <a:solidFill>
                            <a:srgbClr val="000000"/>
                          </a:solidFill>
                          <a:latin typeface="+mn-lt"/>
                        </a:rPr>
                        <a:t>2</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r"/>
                      <a:r>
                        <a:rPr lang="en-US" sz="2400" dirty="0">
                          <a:solidFill>
                            <a:srgbClr val="000000"/>
                          </a:solidFill>
                          <a:latin typeface="+mn-lt"/>
                          <a:ea typeface="Verdana" panose="020B0604030504040204" pitchFamily="34" charset="0"/>
                          <a:cs typeface="Verdana" panose="020B0604030504040204" pitchFamily="34" charset="0"/>
                        </a:rPr>
                        <a:t>680</a:t>
                      </a:r>
                      <a:endParaRPr lang="en-US" sz="2400" dirty="0">
                        <a:solidFill>
                          <a:srgbClr val="000000"/>
                        </a:solidFill>
                        <a:latin typeface="+mn-lt"/>
                      </a:endParaRPr>
                    </a:p>
                  </a:txBody>
                  <a:tcPr marR="36576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r"/>
                      <a:r>
                        <a:rPr lang="en-US" sz="2400" dirty="0">
                          <a:solidFill>
                            <a:srgbClr val="000000"/>
                          </a:solidFill>
                          <a:latin typeface="+mn-lt"/>
                        </a:rPr>
                        <a:t>360</a:t>
                      </a:r>
                    </a:p>
                  </a:txBody>
                  <a:tcPr marR="27432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r"/>
                      <a:r>
                        <a:rPr lang="en-US" sz="2400" dirty="0">
                          <a:solidFill>
                            <a:srgbClr val="000000"/>
                          </a:solidFill>
                          <a:latin typeface="+mn-lt"/>
                        </a:rPr>
                        <a:t>27</a:t>
                      </a:r>
                    </a:p>
                  </a:txBody>
                  <a:tcPr marR="4572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r"/>
                      <a:r>
                        <a:rPr lang="en-US" sz="2400" dirty="0">
                          <a:solidFill>
                            <a:srgbClr val="000000"/>
                          </a:solidFill>
                          <a:latin typeface="+mn-lt"/>
                        </a:rPr>
                        <a:t>333</a:t>
                      </a:r>
                    </a:p>
                  </a:txBody>
                  <a:tcPr marR="18288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r"/>
                      <a:r>
                        <a:rPr lang="en-US" sz="2400" dirty="0">
                          <a:solidFill>
                            <a:srgbClr val="000000"/>
                          </a:solidFill>
                          <a:latin typeface="+mn-lt"/>
                        </a:rPr>
                        <a:t>347</a:t>
                      </a:r>
                    </a:p>
                  </a:txBody>
                  <a:tcPr marR="4572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val="583741619"/>
                  </a:ext>
                </a:extLst>
              </a:tr>
              <a:tr h="535263">
                <a:tc>
                  <a:txBody>
                    <a:bodyPr/>
                    <a:lstStyle/>
                    <a:p>
                      <a:pPr algn="ctr"/>
                      <a:r>
                        <a:rPr lang="en-US" sz="2400" dirty="0">
                          <a:solidFill>
                            <a:srgbClr val="000000"/>
                          </a:solidFill>
                          <a:latin typeface="+mn-lt"/>
                        </a:rPr>
                        <a:t>3</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44061"/>
                      </a:solidFill>
                      <a:prstDash val="solid"/>
                      <a:round/>
                      <a:headEnd type="none" w="med" len="med"/>
                      <a:tailEnd type="none" w="med" len="med"/>
                    </a:lnB>
                    <a:noFill/>
                  </a:tcPr>
                </a:tc>
                <a:tc>
                  <a:txBody>
                    <a:bodyPr/>
                    <a:lstStyle/>
                    <a:p>
                      <a:pPr algn="r"/>
                      <a:r>
                        <a:rPr lang="en-US" sz="2400" dirty="0">
                          <a:solidFill>
                            <a:srgbClr val="000000"/>
                          </a:solidFill>
                          <a:latin typeface="+mn-lt"/>
                          <a:ea typeface="Verdana" panose="020B0604030504040204" pitchFamily="34" charset="0"/>
                          <a:cs typeface="Verdana" panose="020B0604030504040204" pitchFamily="34" charset="0"/>
                        </a:rPr>
                        <a:t>347</a:t>
                      </a:r>
                      <a:endParaRPr lang="en-US" sz="2400" dirty="0">
                        <a:solidFill>
                          <a:srgbClr val="000000"/>
                        </a:solidFill>
                        <a:latin typeface="+mn-lt"/>
                      </a:endParaRPr>
                    </a:p>
                  </a:txBody>
                  <a:tcPr marR="36576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44061"/>
                      </a:solidFill>
                      <a:prstDash val="solid"/>
                      <a:round/>
                      <a:headEnd type="none" w="med" len="med"/>
                      <a:tailEnd type="none" w="med" len="med"/>
                    </a:lnB>
                    <a:noFill/>
                  </a:tcPr>
                </a:tc>
                <a:tc>
                  <a:txBody>
                    <a:bodyPr/>
                    <a:lstStyle/>
                    <a:p>
                      <a:pPr algn="r"/>
                      <a:r>
                        <a:rPr lang="en-US" sz="2400" dirty="0">
                          <a:solidFill>
                            <a:srgbClr val="000000"/>
                          </a:solidFill>
                          <a:latin typeface="+mn-lt"/>
                        </a:rPr>
                        <a:t>360</a:t>
                      </a:r>
                    </a:p>
                  </a:txBody>
                  <a:tcPr marR="27432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44061"/>
                      </a:solidFill>
                      <a:prstDash val="solid"/>
                      <a:round/>
                      <a:headEnd type="none" w="med" len="med"/>
                      <a:tailEnd type="none" w="med" len="med"/>
                    </a:lnB>
                    <a:noFill/>
                  </a:tcPr>
                </a:tc>
                <a:tc>
                  <a:txBody>
                    <a:bodyPr/>
                    <a:lstStyle/>
                    <a:p>
                      <a:pPr algn="r"/>
                      <a:r>
                        <a:rPr lang="en-US" sz="2400" dirty="0">
                          <a:solidFill>
                            <a:srgbClr val="000000"/>
                          </a:solidFill>
                          <a:latin typeface="+mn-lt"/>
                        </a:rPr>
                        <a:t>14</a:t>
                      </a:r>
                    </a:p>
                  </a:txBody>
                  <a:tcPr marR="4572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44061"/>
                      </a:solidFill>
                      <a:prstDash val="solid"/>
                      <a:round/>
                      <a:headEnd type="none" w="med" len="med"/>
                      <a:tailEnd type="none" w="med" len="med"/>
                    </a:lnB>
                    <a:noFill/>
                  </a:tcPr>
                </a:tc>
                <a:tc>
                  <a:txBody>
                    <a:bodyPr/>
                    <a:lstStyle/>
                    <a:p>
                      <a:pPr algn="r"/>
                      <a:r>
                        <a:rPr lang="en-US" sz="2400" dirty="0">
                          <a:solidFill>
                            <a:srgbClr val="000000"/>
                          </a:solidFill>
                          <a:latin typeface="+mn-lt"/>
                        </a:rPr>
                        <a:t>347</a:t>
                      </a:r>
                    </a:p>
                  </a:txBody>
                  <a:tcPr marR="18288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44061"/>
                      </a:solidFill>
                      <a:prstDash val="solid"/>
                      <a:round/>
                      <a:headEnd type="none" w="med" len="med"/>
                      <a:tailEnd type="none" w="med" len="med"/>
                    </a:lnB>
                    <a:noFill/>
                  </a:tcPr>
                </a:tc>
                <a:tc>
                  <a:txBody>
                    <a:bodyPr/>
                    <a:lstStyle/>
                    <a:p>
                      <a:pPr algn="r"/>
                      <a:r>
                        <a:rPr lang="en-US" sz="2400" dirty="0">
                          <a:solidFill>
                            <a:srgbClr val="000000"/>
                          </a:solidFill>
                          <a:latin typeface="+mn-lt"/>
                        </a:rPr>
                        <a:t>0</a:t>
                      </a:r>
                    </a:p>
                  </a:txBody>
                  <a:tcPr marR="4572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44061"/>
                      </a:solidFill>
                      <a:prstDash val="solid"/>
                      <a:round/>
                      <a:headEnd type="none" w="med" len="med"/>
                      <a:tailEnd type="none" w="med" len="med"/>
                    </a:lnB>
                    <a:noFill/>
                  </a:tcPr>
                </a:tc>
                <a:extLst>
                  <a:ext uri="{0D108BD9-81ED-4DB2-BD59-A6C34878D82A}">
                    <a16:rowId xmlns:a16="http://schemas.microsoft.com/office/drawing/2014/main" val="2623073104"/>
                  </a:ext>
                </a:extLst>
              </a:tr>
              <a:tr h="535263">
                <a:tc>
                  <a:txBody>
                    <a:bodyPr/>
                    <a:lstStyle/>
                    <a:p>
                      <a:pPr algn="ctr"/>
                      <a:r>
                        <a:rPr lang="en-US" sz="2400" dirty="0">
                          <a:solidFill>
                            <a:srgbClr val="000000"/>
                          </a:solidFill>
                          <a:latin typeface="+mn-lt"/>
                        </a:rPr>
                        <a:t>TOTAL</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244061"/>
                      </a:solid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a:r>
                        <a:rPr lang="en-US" sz="2400" dirty="0">
                          <a:solidFill>
                            <a:srgbClr val="000000"/>
                          </a:solidFill>
                          <a:latin typeface="+mn-lt"/>
                          <a:ea typeface="Verdana" panose="020B0604030504040204" pitchFamily="34" charset="0"/>
                          <a:cs typeface="Verdana" panose="020B0604030504040204" pitchFamily="34" charset="0"/>
                        </a:rPr>
                        <a:t>–</a:t>
                      </a:r>
                      <a:endParaRPr lang="en-US" sz="2400" dirty="0">
                        <a:solidFill>
                          <a:srgbClr val="000000"/>
                        </a:solidFill>
                        <a:latin typeface="+mn-lt"/>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244061"/>
                      </a:solid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r"/>
                      <a:r>
                        <a:rPr lang="en-US" sz="2400" dirty="0">
                          <a:solidFill>
                            <a:srgbClr val="000000"/>
                          </a:solidFill>
                          <a:latin typeface="+mn-lt"/>
                          <a:ea typeface="Verdana" panose="020B0604030504040204" pitchFamily="34" charset="0"/>
                          <a:cs typeface="Verdana" panose="020B0604030504040204" pitchFamily="34" charset="0"/>
                        </a:rPr>
                        <a:t>$1,081</a:t>
                      </a:r>
                      <a:endParaRPr lang="en-US" sz="2400" dirty="0">
                        <a:solidFill>
                          <a:srgbClr val="000000"/>
                        </a:solidFill>
                        <a:latin typeface="+mn-lt"/>
                      </a:endParaRPr>
                    </a:p>
                  </a:txBody>
                  <a:tcPr marR="27432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244061"/>
                      </a:solid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r"/>
                      <a:r>
                        <a:rPr lang="en-US" sz="2400" dirty="0">
                          <a:solidFill>
                            <a:srgbClr val="000000"/>
                          </a:solidFill>
                          <a:latin typeface="+mn-lt"/>
                        </a:rPr>
                        <a:t>$81</a:t>
                      </a:r>
                    </a:p>
                  </a:txBody>
                  <a:tcPr marR="4572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244061"/>
                      </a:solid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r"/>
                      <a:r>
                        <a:rPr lang="en-US" sz="2400" dirty="0">
                          <a:solidFill>
                            <a:srgbClr val="000000"/>
                          </a:solidFill>
                          <a:latin typeface="+mn-lt"/>
                        </a:rPr>
                        <a:t>$1,000</a:t>
                      </a:r>
                    </a:p>
                  </a:txBody>
                  <a:tcPr marR="18288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244061"/>
                      </a:solid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mn-lt"/>
                          <a:ea typeface="Verdana" panose="020B0604030504040204" pitchFamily="34" charset="0"/>
                          <a:cs typeface="Verdana" panose="020B0604030504040204" pitchFamily="34" charset="0"/>
                        </a:rPr>
                        <a:t>–</a:t>
                      </a:r>
                      <a:endParaRPr lang="en-US" sz="2400" dirty="0">
                        <a:solidFill>
                          <a:srgbClr val="000000"/>
                        </a:solidFill>
                        <a:latin typeface="+mn-lt"/>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244061"/>
                      </a:solid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val="320439036"/>
                  </a:ext>
                </a:extLst>
              </a:tr>
            </a:tbl>
          </a:graphicData>
        </a:graphic>
      </p:graphicFrame>
      <p:sp>
        <p:nvSpPr>
          <p:cNvPr id="2" name="Content Placeholder 3">
            <a:extLst>
              <a:ext uri="{FF2B5EF4-FFF2-40B4-BE49-F238E27FC236}">
                <a16:creationId xmlns:a16="http://schemas.microsoft.com/office/drawing/2014/main" id="{29D4CF21-5C46-4A85-A25F-C19D086DA68C}"/>
              </a:ext>
            </a:extLst>
          </p:cNvPr>
          <p:cNvSpPr>
            <a:spLocks noGrp="1"/>
          </p:cNvSpPr>
          <p:nvPr>
            <p:ph idx="10"/>
          </p:nvPr>
        </p:nvSpPr>
        <p:spPr>
          <a:xfrm>
            <a:off x="476843" y="5239406"/>
            <a:ext cx="11241915" cy="964446"/>
          </a:xfrm>
        </p:spPr>
        <p:txBody>
          <a:bodyPr/>
          <a:lstStyle/>
          <a:p>
            <a:pPr marL="342900" indent="-342900" algn="l">
              <a:buClr>
                <a:srgbClr val="000000"/>
              </a:buClr>
              <a:buFont typeface="Arial" panose="020B0604020202020204" pitchFamily="34" charset="0"/>
              <a:buChar char="•"/>
            </a:pPr>
            <a:r>
              <a:rPr lang="en-US" dirty="0"/>
              <a:t>Interest paid declines with each payment as the balance declines. What are the tax implications of this?</a:t>
            </a:r>
          </a:p>
        </p:txBody>
      </p:sp>
    </p:spTree>
    <p:custDataLst>
      <p:tags r:id="rId1"/>
    </p:custDataLst>
    <p:extLst>
      <p:ext uri="{BB962C8B-B14F-4D97-AF65-F5344CB8AC3E}">
        <p14:creationId xmlns:p14="http://schemas.microsoft.com/office/powerpoint/2010/main" val="25759270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Illustrating an Amortized Payment: Where does the money go?</a:t>
            </a:r>
            <a:endParaRPr lang="en-US" noProof="0" dirty="0"/>
          </a:p>
        </p:txBody>
      </p:sp>
      <p:pic>
        <p:nvPicPr>
          <p:cNvPr id="22" name="Picture 2" descr="Amortized Payment&#10;&#10;Graph illustrating an amortized payment (0-3 years).">
            <a:extLst>
              <a:ext uri="{FF2B5EF4-FFF2-40B4-BE49-F238E27FC236}">
                <a16:creationId xmlns:a16="http://schemas.microsoft.com/office/drawing/2014/main" id="{4F6ED8A3-F175-4F9E-A381-F5C6EA8839CD}"/>
              </a:ext>
            </a:extLst>
          </p:cNvPr>
          <p:cNvPicPr>
            <a:picLocks noGrp="1" noChangeAspect="1"/>
          </p:cNvPicPr>
          <p:nvPr>
            <p:ph idx="10"/>
          </p:nvPr>
        </p:nvPicPr>
        <p:blipFill>
          <a:blip r:embed="rId3"/>
          <a:stretch>
            <a:fillRect/>
          </a:stretch>
        </p:blipFill>
        <p:spPr>
          <a:xfrm>
            <a:off x="3208211" y="1904412"/>
            <a:ext cx="5775578" cy="2834640"/>
          </a:xfrm>
          <a:prstGeom prst="rect">
            <a:avLst/>
          </a:prstGeom>
        </p:spPr>
      </p:pic>
      <p:sp>
        <p:nvSpPr>
          <p:cNvPr id="2" name="Content Placeholder 3">
            <a:extLst>
              <a:ext uri="{FF2B5EF4-FFF2-40B4-BE49-F238E27FC236}">
                <a16:creationId xmlns:a16="http://schemas.microsoft.com/office/drawing/2014/main" id="{5D3BF84C-1BB6-4571-9E5A-F4285C8BF450}"/>
              </a:ext>
            </a:extLst>
          </p:cNvPr>
          <p:cNvSpPr>
            <a:spLocks noGrp="1"/>
          </p:cNvSpPr>
          <p:nvPr>
            <p:ph idx="11"/>
          </p:nvPr>
        </p:nvSpPr>
        <p:spPr>
          <a:xfrm>
            <a:off x="476843" y="4800118"/>
            <a:ext cx="11241914" cy="1474073"/>
          </a:xfrm>
        </p:spPr>
        <p:txBody>
          <a:bodyPr/>
          <a:lstStyle/>
          <a:p>
            <a:pPr marL="365760" indent="-365760" algn="l">
              <a:spcBef>
                <a:spcPts val="600"/>
              </a:spcBef>
              <a:spcAft>
                <a:spcPts val="600"/>
              </a:spcAft>
              <a:buClr>
                <a:srgbClr val="000000"/>
              </a:buClr>
              <a:buFont typeface="Arial" panose="020B0604020202020204" pitchFamily="34" charset="0"/>
              <a:buChar char="•"/>
              <a:defRPr/>
            </a:pPr>
            <a:r>
              <a:rPr lang="en-US" dirty="0"/>
              <a:t>Constant payments</a:t>
            </a:r>
          </a:p>
          <a:p>
            <a:pPr marL="365760" indent="-365760" algn="l">
              <a:spcBef>
                <a:spcPts val="600"/>
              </a:spcBef>
              <a:spcAft>
                <a:spcPts val="600"/>
              </a:spcAft>
              <a:buClr>
                <a:srgbClr val="000000"/>
              </a:buClr>
              <a:buFont typeface="Arial" panose="020B0604020202020204" pitchFamily="34" charset="0"/>
              <a:buChar char="•"/>
              <a:defRPr/>
            </a:pPr>
            <a:r>
              <a:rPr lang="en-US" dirty="0"/>
              <a:t>Declining interest payments</a:t>
            </a:r>
          </a:p>
          <a:p>
            <a:pPr marL="365760" indent="-365760" algn="l">
              <a:spcBef>
                <a:spcPts val="600"/>
              </a:spcBef>
              <a:spcAft>
                <a:spcPts val="600"/>
              </a:spcAft>
              <a:buClr>
                <a:srgbClr val="000000"/>
              </a:buClr>
              <a:buFont typeface="Arial" panose="020B0604020202020204" pitchFamily="34" charset="0"/>
              <a:buChar char="•"/>
              <a:defRPr/>
            </a:pPr>
            <a:r>
              <a:rPr lang="en-US" dirty="0"/>
              <a:t>Declining balance</a:t>
            </a:r>
            <a:endParaRPr lang="en-US" dirty="0">
              <a:solidFill>
                <a:srgbClr val="004A78"/>
              </a:solidFill>
            </a:endParaRPr>
          </a:p>
        </p:txBody>
      </p:sp>
    </p:spTree>
    <p:custDataLst>
      <p:tags r:id="rId1"/>
    </p:custDataLst>
    <p:extLst>
      <p:ext uri="{BB962C8B-B14F-4D97-AF65-F5344CB8AC3E}">
        <p14:creationId xmlns:p14="http://schemas.microsoft.com/office/powerpoint/2010/main" val="193949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Drawing Time Lines (2 of 2)</a:t>
            </a:r>
            <a:endParaRPr lang="en-US" noProof="0" dirty="0"/>
          </a:p>
        </p:txBody>
      </p:sp>
      <p:sp>
        <p:nvSpPr>
          <p:cNvPr id="12" name="Content Placeholder 2">
            <a:extLst>
              <a:ext uri="{FF2B5EF4-FFF2-40B4-BE49-F238E27FC236}">
                <a16:creationId xmlns:a16="http://schemas.microsoft.com/office/drawing/2014/main" id="{6F186D38-CAC4-4106-9C2B-DEF35DF8DEFB}"/>
              </a:ext>
            </a:extLst>
          </p:cNvPr>
          <p:cNvSpPr>
            <a:spLocks noGrp="1"/>
          </p:cNvSpPr>
          <p:nvPr>
            <p:ph idx="1"/>
          </p:nvPr>
        </p:nvSpPr>
        <p:spPr>
          <a:xfrm>
            <a:off x="476844" y="1944376"/>
            <a:ext cx="11241914" cy="658147"/>
          </a:xfrm>
        </p:spPr>
        <p:txBody>
          <a:bodyPr/>
          <a:lstStyle/>
          <a:p>
            <a:pPr algn="l">
              <a:spcBef>
                <a:spcPts val="600"/>
              </a:spcBef>
              <a:spcAft>
                <a:spcPts val="600"/>
              </a:spcAft>
              <a:buClr>
                <a:srgbClr val="000000"/>
              </a:buClr>
              <a:defRPr/>
            </a:pPr>
            <a:r>
              <a:rPr lang="en-US" dirty="0">
                <a:latin typeface="Arial" panose="020B0604020202020204" pitchFamily="34" charset="0"/>
                <a:cs typeface="Arial" panose="020B0604020202020204" pitchFamily="34" charset="0"/>
              </a:rPr>
              <a:t>Uneven cash flow stream</a:t>
            </a:r>
            <a:endParaRPr lang="en-US" dirty="0"/>
          </a:p>
        </p:txBody>
      </p:sp>
      <p:pic>
        <p:nvPicPr>
          <p:cNvPr id="22" name="Picture 3" descr="Timeline 3&#10;&#10;Scale from 0-3 showing uneven cash flow stream.">
            <a:extLst>
              <a:ext uri="{FF2B5EF4-FFF2-40B4-BE49-F238E27FC236}">
                <a16:creationId xmlns:a16="http://schemas.microsoft.com/office/drawing/2014/main" id="{4F6ED8A3-F175-4F9E-A381-F5C6EA8839CD}"/>
              </a:ext>
            </a:extLst>
          </p:cNvPr>
          <p:cNvPicPr>
            <a:picLocks noGrp="1" noChangeAspect="1"/>
          </p:cNvPicPr>
          <p:nvPr>
            <p:ph idx="10"/>
          </p:nvPr>
        </p:nvPicPr>
        <p:blipFill rotWithShape="1">
          <a:blip r:embed="rId3"/>
          <a:srcRect t="33861"/>
          <a:stretch/>
        </p:blipFill>
        <p:spPr>
          <a:xfrm>
            <a:off x="950364" y="3126062"/>
            <a:ext cx="10291273" cy="2103120"/>
          </a:xfrm>
          <a:prstGeom prst="rect">
            <a:avLst/>
          </a:prstGeom>
        </p:spPr>
      </p:pic>
    </p:spTree>
    <p:custDataLst>
      <p:tags r:id="rId1"/>
    </p:custDataLst>
    <p:extLst>
      <p:ext uri="{BB962C8B-B14F-4D97-AF65-F5344CB8AC3E}">
        <p14:creationId xmlns:p14="http://schemas.microsoft.com/office/powerpoint/2010/main" val="915279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What is the future value (FV) of an initial $100 after 3 years, if I/YR = 4%?</a:t>
            </a:r>
            <a:endParaRPr lang="en-US" noProof="0" dirty="0"/>
          </a:p>
        </p:txBody>
      </p:sp>
      <p:sp>
        <p:nvSpPr>
          <p:cNvPr id="12" name="Content Placeholder 2">
            <a:extLst>
              <a:ext uri="{FF2B5EF4-FFF2-40B4-BE49-F238E27FC236}">
                <a16:creationId xmlns:a16="http://schemas.microsoft.com/office/drawing/2014/main" id="{6F186D38-CAC4-4106-9C2B-DEF35DF8DEFB}"/>
              </a:ext>
            </a:extLst>
          </p:cNvPr>
          <p:cNvSpPr>
            <a:spLocks noGrp="1"/>
          </p:cNvSpPr>
          <p:nvPr>
            <p:ph idx="1"/>
          </p:nvPr>
        </p:nvSpPr>
        <p:spPr>
          <a:xfrm>
            <a:off x="476844" y="1944376"/>
            <a:ext cx="11241914" cy="1484624"/>
          </a:xfrm>
        </p:spPr>
        <p:txBody>
          <a:bodyPr/>
          <a:lstStyle/>
          <a:p>
            <a:pPr marL="365760" indent="-365760" algn="l">
              <a:spcBef>
                <a:spcPts val="600"/>
              </a:spcBef>
              <a:spcAft>
                <a:spcPts val="600"/>
              </a:spcAft>
              <a:buClr>
                <a:srgbClr val="000000"/>
              </a:buClr>
              <a:buFont typeface="Arial" panose="020B0604020202020204" pitchFamily="34" charset="0"/>
              <a:buChar char="•"/>
              <a:defRPr/>
            </a:pPr>
            <a:r>
              <a:rPr lang="en-US" dirty="0"/>
              <a:t>Finding the FV of a cash flow or series of cash flows is called compounding.</a:t>
            </a:r>
          </a:p>
          <a:p>
            <a:pPr marL="365760" indent="-365760" algn="l">
              <a:spcBef>
                <a:spcPts val="600"/>
              </a:spcBef>
              <a:spcAft>
                <a:spcPts val="600"/>
              </a:spcAft>
              <a:buClr>
                <a:srgbClr val="000000"/>
              </a:buClr>
              <a:buFont typeface="Arial" panose="020B0604020202020204" pitchFamily="34" charset="0"/>
              <a:buChar char="•"/>
              <a:defRPr/>
            </a:pPr>
            <a:r>
              <a:rPr lang="en-US" dirty="0"/>
              <a:t>FV can be solved by using the step-by-step, financial calculator, and spreadsheet methods.</a:t>
            </a:r>
          </a:p>
        </p:txBody>
      </p:sp>
      <p:pic>
        <p:nvPicPr>
          <p:cNvPr id="22" name="Picture 3" descr="Timeline 4&#10;&#10;Scale from 0-3 showing how to find the FV of a cash flow.">
            <a:extLst>
              <a:ext uri="{FF2B5EF4-FFF2-40B4-BE49-F238E27FC236}">
                <a16:creationId xmlns:a16="http://schemas.microsoft.com/office/drawing/2014/main" id="{4F6ED8A3-F175-4F9E-A381-F5C6EA8839CD}"/>
              </a:ext>
            </a:extLst>
          </p:cNvPr>
          <p:cNvPicPr>
            <a:picLocks noGrp="1" noChangeAspect="1"/>
          </p:cNvPicPr>
          <p:nvPr>
            <p:ph idx="10"/>
          </p:nvPr>
        </p:nvPicPr>
        <p:blipFill>
          <a:blip r:embed="rId3"/>
          <a:stretch>
            <a:fillRect/>
          </a:stretch>
        </p:blipFill>
        <p:spPr>
          <a:xfrm>
            <a:off x="807905" y="3843706"/>
            <a:ext cx="10576190" cy="2103120"/>
          </a:xfrm>
          <a:prstGeom prst="rect">
            <a:avLst/>
          </a:prstGeom>
        </p:spPr>
      </p:pic>
    </p:spTree>
    <p:custDataLst>
      <p:tags r:id="rId1"/>
    </p:custDataLst>
    <p:extLst>
      <p:ext uri="{BB962C8B-B14F-4D97-AF65-F5344CB8AC3E}">
        <p14:creationId xmlns:p14="http://schemas.microsoft.com/office/powerpoint/2010/main" val="2526706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a:xfrm>
            <a:off x="476843" y="473245"/>
            <a:ext cx="11241915" cy="914400"/>
          </a:xfrm>
        </p:spPr>
        <p:txBody>
          <a:bodyPr anchor="ctr"/>
          <a:lstStyle/>
          <a:p>
            <a:r>
              <a:rPr lang="en-US" dirty="0"/>
              <a:t>Solving for FV: The Step-by-Step and Formula Methods</a:t>
            </a:r>
            <a:endParaRPr lang="en-US" noProof="0" dirty="0"/>
          </a:p>
        </p:txBody>
      </p:sp>
      <p:sp>
        <p:nvSpPr>
          <p:cNvPr id="10" name="Content Placeholder 2">
            <a:extLst>
              <a:ext uri="{FF2B5EF4-FFF2-40B4-BE49-F238E27FC236}">
                <a16:creationId xmlns:a16="http://schemas.microsoft.com/office/drawing/2014/main" id="{417FD653-492F-4AC3-8602-C66D81B344EB}"/>
              </a:ext>
            </a:extLst>
          </p:cNvPr>
          <p:cNvSpPr>
            <a:spLocks noGrp="1"/>
          </p:cNvSpPr>
          <p:nvPr>
            <p:ph idx="1"/>
          </p:nvPr>
        </p:nvSpPr>
        <p:spPr>
          <a:xfrm>
            <a:off x="476844" y="1522341"/>
            <a:ext cx="10332720" cy="548640"/>
          </a:xfrm>
          <a:solidFill>
            <a:srgbClr val="343F52"/>
          </a:solidFill>
        </p:spPr>
        <p:txBody>
          <a:bodyPr/>
          <a:lstStyle/>
          <a:p>
            <a:pPr algn="l"/>
            <a:r>
              <a:rPr lang="en-US" dirty="0">
                <a:solidFill>
                  <a:schemeClr val="bg1"/>
                </a:solidFill>
              </a:rPr>
              <a:t>After 1 year:</a:t>
            </a:r>
          </a:p>
        </p:txBody>
      </p:sp>
      <p:sp>
        <p:nvSpPr>
          <p:cNvPr id="2" name="Content Placeholder 3">
            <a:extLst>
              <a:ext uri="{FF2B5EF4-FFF2-40B4-BE49-F238E27FC236}">
                <a16:creationId xmlns:a16="http://schemas.microsoft.com/office/drawing/2014/main" id="{1208F2CD-821C-49E4-9B60-29A4BC032979}"/>
              </a:ext>
            </a:extLst>
          </p:cNvPr>
          <p:cNvSpPr>
            <a:spLocks noGrp="1"/>
          </p:cNvSpPr>
          <p:nvPr>
            <p:ph idx="10"/>
          </p:nvPr>
        </p:nvSpPr>
        <p:spPr>
          <a:xfrm>
            <a:off x="476843" y="2144507"/>
            <a:ext cx="10332720" cy="457200"/>
          </a:xfrm>
        </p:spPr>
        <p:txBody>
          <a:bodyPr/>
          <a:lstStyle/>
          <a:p>
            <a:pPr marL="365760" indent="-365760" algn="l">
              <a:spcBef>
                <a:spcPts val="600"/>
              </a:spcBef>
              <a:spcAft>
                <a:spcPts val="600"/>
              </a:spcAft>
              <a:buClr>
                <a:srgbClr val="000000"/>
              </a:buClr>
              <a:buFont typeface="Arial" panose="020B0604020202020204" pitchFamily="34" charset="0"/>
              <a:buChar char="•"/>
            </a:pPr>
            <a:r>
              <a:rPr lang="en-US" dirty="0">
                <a:latin typeface="+mj-lt"/>
                <a:ea typeface="Verdana" panose="020B0604030504040204" pitchFamily="34" charset="0"/>
                <a:cs typeface="Verdana" panose="020B0604030504040204" pitchFamily="34" charset="0"/>
              </a:rPr>
              <a:t>FV</a:t>
            </a:r>
            <a:r>
              <a:rPr lang="en-US" baseline="-25000" dirty="0">
                <a:latin typeface="+mj-lt"/>
                <a:ea typeface="Verdana" panose="020B0604030504040204" pitchFamily="34" charset="0"/>
                <a:cs typeface="Verdana" panose="020B0604030504040204" pitchFamily="34" charset="0"/>
              </a:rPr>
              <a:t>1</a:t>
            </a:r>
            <a:r>
              <a:rPr lang="en-US" dirty="0">
                <a:latin typeface="+mj-lt"/>
                <a:ea typeface="Verdana" panose="020B0604030504040204" pitchFamily="34" charset="0"/>
                <a:cs typeface="Verdana" panose="020B0604030504040204" pitchFamily="34" charset="0"/>
              </a:rPr>
              <a:t>	= PV(1 + I) = $100(1.04) = $104.00</a:t>
            </a:r>
            <a:endParaRPr lang="en-US" dirty="0">
              <a:latin typeface="+mj-lt"/>
            </a:endParaRPr>
          </a:p>
        </p:txBody>
      </p:sp>
      <p:sp>
        <p:nvSpPr>
          <p:cNvPr id="3" name="Content Placeholder 4">
            <a:extLst>
              <a:ext uri="{FF2B5EF4-FFF2-40B4-BE49-F238E27FC236}">
                <a16:creationId xmlns:a16="http://schemas.microsoft.com/office/drawing/2014/main" id="{34D55618-CDBA-446A-85AC-7FE940B24035}"/>
              </a:ext>
            </a:extLst>
          </p:cNvPr>
          <p:cNvSpPr>
            <a:spLocks noGrp="1"/>
          </p:cNvSpPr>
          <p:nvPr>
            <p:ph idx="11"/>
          </p:nvPr>
        </p:nvSpPr>
        <p:spPr>
          <a:xfrm>
            <a:off x="476842" y="2667779"/>
            <a:ext cx="10332720" cy="548640"/>
          </a:xfrm>
          <a:solidFill>
            <a:srgbClr val="343F52"/>
          </a:solidFill>
        </p:spPr>
        <p:txBody>
          <a:bodyPr/>
          <a:lstStyle/>
          <a:p>
            <a:pPr algn="l"/>
            <a:r>
              <a:rPr lang="en-US" dirty="0">
                <a:solidFill>
                  <a:schemeClr val="bg1"/>
                </a:solidFill>
              </a:rPr>
              <a:t>After 2 years:</a:t>
            </a:r>
          </a:p>
        </p:txBody>
      </p:sp>
      <p:sp>
        <p:nvSpPr>
          <p:cNvPr id="4" name="Content Placeholder 5">
            <a:extLst>
              <a:ext uri="{FF2B5EF4-FFF2-40B4-BE49-F238E27FC236}">
                <a16:creationId xmlns:a16="http://schemas.microsoft.com/office/drawing/2014/main" id="{3ADDB2D1-08B4-4C9D-91E7-5B4131B2A57E}"/>
              </a:ext>
            </a:extLst>
          </p:cNvPr>
          <p:cNvSpPr>
            <a:spLocks noGrp="1"/>
          </p:cNvSpPr>
          <p:nvPr>
            <p:ph idx="12"/>
          </p:nvPr>
        </p:nvSpPr>
        <p:spPr>
          <a:xfrm>
            <a:off x="476844" y="3241616"/>
            <a:ext cx="10332720" cy="548640"/>
          </a:xfrm>
        </p:spPr>
        <p:txBody>
          <a:bodyPr/>
          <a:lstStyle/>
          <a:p>
            <a:pPr marL="365760" indent="-365760" algn="l">
              <a:spcBef>
                <a:spcPts val="600"/>
              </a:spcBef>
              <a:spcAft>
                <a:spcPts val="600"/>
              </a:spcAft>
              <a:buClr>
                <a:srgbClr val="000000"/>
              </a:buClr>
              <a:buFont typeface="Arial" panose="020B0604020202020204" pitchFamily="34" charset="0"/>
              <a:buChar char="•"/>
            </a:pPr>
            <a:r>
              <a:rPr lang="en-US" dirty="0">
                <a:latin typeface="+mj-lt"/>
                <a:ea typeface="Verdana" panose="020B0604030504040204" pitchFamily="34" charset="0"/>
                <a:cs typeface="Verdana" panose="020B0604030504040204" pitchFamily="34" charset="0"/>
              </a:rPr>
              <a:t>FV</a:t>
            </a:r>
            <a:r>
              <a:rPr lang="en-US" baseline="-25000" dirty="0">
                <a:latin typeface="+mj-lt"/>
                <a:ea typeface="Verdana" panose="020B0604030504040204" pitchFamily="34" charset="0"/>
                <a:cs typeface="Verdana" panose="020B0604030504040204" pitchFamily="34" charset="0"/>
              </a:rPr>
              <a:t>2</a:t>
            </a:r>
            <a:r>
              <a:rPr lang="en-US" dirty="0">
                <a:latin typeface="+mj-lt"/>
                <a:ea typeface="Verdana" panose="020B0604030504040204" pitchFamily="34" charset="0"/>
                <a:cs typeface="Verdana" panose="020B0604030504040204" pitchFamily="34" charset="0"/>
              </a:rPr>
              <a:t> = PV(1 + I)</a:t>
            </a:r>
            <a:r>
              <a:rPr lang="en-US" baseline="30000" dirty="0">
                <a:latin typeface="+mj-lt"/>
                <a:ea typeface="Verdana" panose="020B0604030504040204" pitchFamily="34" charset="0"/>
                <a:cs typeface="Verdana" panose="020B0604030504040204" pitchFamily="34" charset="0"/>
              </a:rPr>
              <a:t>2 </a:t>
            </a:r>
            <a:r>
              <a:rPr lang="en-US" dirty="0">
                <a:latin typeface="+mj-lt"/>
                <a:ea typeface="Verdana" panose="020B0604030504040204" pitchFamily="34" charset="0"/>
                <a:cs typeface="Verdana" panose="020B0604030504040204" pitchFamily="34" charset="0"/>
              </a:rPr>
              <a:t>= $100(1.04)</a:t>
            </a:r>
            <a:r>
              <a:rPr lang="en-US" baseline="30000" dirty="0">
                <a:latin typeface="+mj-lt"/>
                <a:ea typeface="Verdana" panose="020B0604030504040204" pitchFamily="34" charset="0"/>
                <a:cs typeface="Verdana" panose="020B0604030504040204" pitchFamily="34" charset="0"/>
              </a:rPr>
              <a:t>2</a:t>
            </a:r>
            <a:r>
              <a:rPr lang="en-US" dirty="0">
                <a:latin typeface="+mj-lt"/>
                <a:ea typeface="Verdana" panose="020B0604030504040204" pitchFamily="34" charset="0"/>
                <a:cs typeface="Verdana" panose="020B0604030504040204" pitchFamily="34" charset="0"/>
              </a:rPr>
              <a:t> = $108.16</a:t>
            </a:r>
            <a:endParaRPr lang="en-US" dirty="0">
              <a:latin typeface="+mj-lt"/>
            </a:endParaRPr>
          </a:p>
        </p:txBody>
      </p:sp>
      <p:sp>
        <p:nvSpPr>
          <p:cNvPr id="5" name="Content Placeholder 6">
            <a:extLst>
              <a:ext uri="{FF2B5EF4-FFF2-40B4-BE49-F238E27FC236}">
                <a16:creationId xmlns:a16="http://schemas.microsoft.com/office/drawing/2014/main" id="{EA34C412-93D6-4B6E-9B4A-C437AF1161E7}"/>
              </a:ext>
            </a:extLst>
          </p:cNvPr>
          <p:cNvSpPr>
            <a:spLocks noGrp="1"/>
          </p:cNvSpPr>
          <p:nvPr>
            <p:ph idx="13"/>
          </p:nvPr>
        </p:nvSpPr>
        <p:spPr>
          <a:xfrm>
            <a:off x="476844" y="3796722"/>
            <a:ext cx="10332720" cy="511988"/>
          </a:xfrm>
          <a:solidFill>
            <a:srgbClr val="343F52"/>
          </a:solidFill>
        </p:spPr>
        <p:txBody>
          <a:bodyPr/>
          <a:lstStyle/>
          <a:p>
            <a:pPr algn="l"/>
            <a:r>
              <a:rPr lang="en-US" dirty="0">
                <a:solidFill>
                  <a:schemeClr val="bg1"/>
                </a:solidFill>
              </a:rPr>
              <a:t>After 3 years:</a:t>
            </a:r>
          </a:p>
        </p:txBody>
      </p:sp>
      <p:sp>
        <p:nvSpPr>
          <p:cNvPr id="6" name="Content Placeholder 7">
            <a:extLst>
              <a:ext uri="{FF2B5EF4-FFF2-40B4-BE49-F238E27FC236}">
                <a16:creationId xmlns:a16="http://schemas.microsoft.com/office/drawing/2014/main" id="{18931CC5-6A36-4260-B33A-CB93930B5B61}"/>
              </a:ext>
            </a:extLst>
          </p:cNvPr>
          <p:cNvSpPr>
            <a:spLocks noGrp="1"/>
          </p:cNvSpPr>
          <p:nvPr>
            <p:ph idx="14"/>
          </p:nvPr>
        </p:nvSpPr>
        <p:spPr>
          <a:xfrm>
            <a:off x="476842" y="4328245"/>
            <a:ext cx="10332720" cy="548640"/>
          </a:xfrm>
        </p:spPr>
        <p:txBody>
          <a:bodyPr/>
          <a:lstStyle/>
          <a:p>
            <a:pPr marL="365760" indent="-365760" algn="l">
              <a:spcBef>
                <a:spcPts val="600"/>
              </a:spcBef>
              <a:spcAft>
                <a:spcPts val="600"/>
              </a:spcAft>
              <a:buClr>
                <a:srgbClr val="000000"/>
              </a:buClr>
              <a:buFont typeface="Arial" panose="020B0604020202020204" pitchFamily="34" charset="0"/>
              <a:buChar char="•"/>
            </a:pPr>
            <a:r>
              <a:rPr lang="en-US" dirty="0">
                <a:latin typeface="+mj-lt"/>
                <a:ea typeface="Verdana" panose="020B0604030504040204" pitchFamily="34" charset="0"/>
                <a:cs typeface="Verdana" panose="020B0604030504040204" pitchFamily="34" charset="0"/>
              </a:rPr>
              <a:t>FV</a:t>
            </a:r>
            <a:r>
              <a:rPr lang="en-US" baseline="-25000" dirty="0">
                <a:latin typeface="+mj-lt"/>
                <a:ea typeface="Verdana" panose="020B0604030504040204" pitchFamily="34" charset="0"/>
                <a:cs typeface="Verdana" panose="020B0604030504040204" pitchFamily="34" charset="0"/>
              </a:rPr>
              <a:t>3</a:t>
            </a:r>
            <a:r>
              <a:rPr lang="en-US" dirty="0">
                <a:latin typeface="+mj-lt"/>
                <a:ea typeface="Verdana" panose="020B0604030504040204" pitchFamily="34" charset="0"/>
                <a:cs typeface="Verdana" panose="020B0604030504040204" pitchFamily="34" charset="0"/>
              </a:rPr>
              <a:t>	= PV(1 + I)</a:t>
            </a:r>
            <a:r>
              <a:rPr lang="en-US" baseline="30000" dirty="0">
                <a:latin typeface="+mj-lt"/>
                <a:ea typeface="Verdana" panose="020B0604030504040204" pitchFamily="34" charset="0"/>
                <a:cs typeface="Verdana" panose="020B0604030504040204" pitchFamily="34" charset="0"/>
              </a:rPr>
              <a:t>3 </a:t>
            </a:r>
            <a:r>
              <a:rPr lang="en-US" dirty="0">
                <a:latin typeface="+mj-lt"/>
                <a:ea typeface="Verdana" panose="020B0604030504040204" pitchFamily="34" charset="0"/>
                <a:cs typeface="Verdana" panose="020B0604030504040204" pitchFamily="34" charset="0"/>
              </a:rPr>
              <a:t>= $100(1.04)</a:t>
            </a:r>
            <a:r>
              <a:rPr lang="en-US" baseline="30000" dirty="0">
                <a:latin typeface="+mj-lt"/>
                <a:ea typeface="Verdana" panose="020B0604030504040204" pitchFamily="34" charset="0"/>
                <a:cs typeface="Verdana" panose="020B0604030504040204" pitchFamily="34" charset="0"/>
              </a:rPr>
              <a:t>3</a:t>
            </a:r>
            <a:r>
              <a:rPr lang="en-US" dirty="0">
                <a:latin typeface="+mj-lt"/>
                <a:ea typeface="Verdana" panose="020B0604030504040204" pitchFamily="34" charset="0"/>
                <a:cs typeface="Verdana" panose="020B0604030504040204" pitchFamily="34" charset="0"/>
              </a:rPr>
              <a:t> = $112.49</a:t>
            </a:r>
            <a:endParaRPr lang="en-US" dirty="0">
              <a:latin typeface="+mj-lt"/>
            </a:endParaRPr>
          </a:p>
        </p:txBody>
      </p:sp>
      <p:sp>
        <p:nvSpPr>
          <p:cNvPr id="7" name="Content Placeholder 8">
            <a:extLst>
              <a:ext uri="{FF2B5EF4-FFF2-40B4-BE49-F238E27FC236}">
                <a16:creationId xmlns:a16="http://schemas.microsoft.com/office/drawing/2014/main" id="{84A79E0C-8B91-46AA-95FF-078390AD06D1}"/>
              </a:ext>
            </a:extLst>
          </p:cNvPr>
          <p:cNvSpPr>
            <a:spLocks noGrp="1"/>
          </p:cNvSpPr>
          <p:nvPr>
            <p:ph idx="15"/>
          </p:nvPr>
        </p:nvSpPr>
        <p:spPr>
          <a:xfrm>
            <a:off x="476844" y="4902375"/>
            <a:ext cx="10332720" cy="548640"/>
          </a:xfrm>
          <a:solidFill>
            <a:srgbClr val="343F52"/>
          </a:solidFill>
        </p:spPr>
        <p:txBody>
          <a:bodyPr/>
          <a:lstStyle/>
          <a:p>
            <a:pPr algn="l"/>
            <a:r>
              <a:rPr lang="en-US" dirty="0">
                <a:solidFill>
                  <a:schemeClr val="bg1"/>
                </a:solidFill>
              </a:rPr>
              <a:t>After N years (general case):</a:t>
            </a:r>
          </a:p>
        </p:txBody>
      </p:sp>
      <p:sp>
        <p:nvSpPr>
          <p:cNvPr id="8" name="Content Placeholder 9">
            <a:extLst>
              <a:ext uri="{FF2B5EF4-FFF2-40B4-BE49-F238E27FC236}">
                <a16:creationId xmlns:a16="http://schemas.microsoft.com/office/drawing/2014/main" id="{BF5B0228-7F0F-4ECB-9910-670989D7C393}"/>
              </a:ext>
            </a:extLst>
          </p:cNvPr>
          <p:cNvSpPr>
            <a:spLocks noGrp="1"/>
          </p:cNvSpPr>
          <p:nvPr>
            <p:ph idx="16"/>
          </p:nvPr>
        </p:nvSpPr>
        <p:spPr>
          <a:xfrm>
            <a:off x="476844" y="5453839"/>
            <a:ext cx="10332720" cy="548640"/>
          </a:xfrm>
        </p:spPr>
        <p:txBody>
          <a:bodyPr/>
          <a:lstStyle/>
          <a:p>
            <a:pPr marL="365760" indent="-365760" algn="l">
              <a:spcBef>
                <a:spcPts val="600"/>
              </a:spcBef>
              <a:spcAft>
                <a:spcPts val="600"/>
              </a:spcAft>
              <a:buClr>
                <a:srgbClr val="000000"/>
              </a:buClr>
              <a:buFont typeface="Arial" panose="020B0604020202020204" pitchFamily="34" charset="0"/>
              <a:buChar char="•"/>
            </a:pPr>
            <a:r>
              <a:rPr lang="en-US" dirty="0">
                <a:latin typeface="+mj-lt"/>
                <a:ea typeface="Verdana" panose="020B0604030504040204" pitchFamily="34" charset="0"/>
                <a:cs typeface="Verdana" panose="020B0604030504040204" pitchFamily="34" charset="0"/>
              </a:rPr>
              <a:t>FV</a:t>
            </a:r>
            <a:r>
              <a:rPr lang="en-US" baseline="-25000" dirty="0">
                <a:latin typeface="+mj-lt"/>
                <a:ea typeface="Verdana" panose="020B0604030504040204" pitchFamily="34" charset="0"/>
                <a:cs typeface="Verdana" panose="020B0604030504040204" pitchFamily="34" charset="0"/>
              </a:rPr>
              <a:t>N</a:t>
            </a:r>
            <a:r>
              <a:rPr lang="en-US" dirty="0">
                <a:latin typeface="+mj-lt"/>
                <a:ea typeface="Verdana" panose="020B0604030504040204" pitchFamily="34" charset="0"/>
                <a:cs typeface="Verdana" panose="020B0604030504040204" pitchFamily="34" charset="0"/>
              </a:rPr>
              <a:t>	= PV(1 + I)</a:t>
            </a:r>
            <a:r>
              <a:rPr lang="en-US" baseline="30000" dirty="0">
                <a:latin typeface="+mj-lt"/>
                <a:ea typeface="Verdana" panose="020B0604030504040204" pitchFamily="34" charset="0"/>
                <a:cs typeface="Verdana" panose="020B0604030504040204" pitchFamily="34" charset="0"/>
              </a:rPr>
              <a:t>N</a:t>
            </a:r>
            <a:endParaRPr lang="en-US" dirty="0">
              <a:latin typeface="+mj-lt"/>
            </a:endParaRPr>
          </a:p>
        </p:txBody>
      </p:sp>
    </p:spTree>
    <p:custDataLst>
      <p:tags r:id="rId1"/>
    </p:custDataLst>
    <p:extLst>
      <p:ext uri="{BB962C8B-B14F-4D97-AF65-F5344CB8AC3E}">
        <p14:creationId xmlns:p14="http://schemas.microsoft.com/office/powerpoint/2010/main" val="3294085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Solving for FV: Calculator and Excel Methods</a:t>
            </a:r>
            <a:endParaRPr lang="en-US" noProof="0" dirty="0"/>
          </a:p>
        </p:txBody>
      </p:sp>
      <p:sp>
        <p:nvSpPr>
          <p:cNvPr id="12" name="Content Placeholder 2">
            <a:extLst>
              <a:ext uri="{FF2B5EF4-FFF2-40B4-BE49-F238E27FC236}">
                <a16:creationId xmlns:a16="http://schemas.microsoft.com/office/drawing/2014/main" id="{6F186D38-CAC4-4106-9C2B-DEF35DF8DEFB}"/>
              </a:ext>
            </a:extLst>
          </p:cNvPr>
          <p:cNvSpPr>
            <a:spLocks noGrp="1"/>
          </p:cNvSpPr>
          <p:nvPr>
            <p:ph idx="1"/>
          </p:nvPr>
        </p:nvSpPr>
        <p:spPr>
          <a:xfrm>
            <a:off x="476844" y="1944375"/>
            <a:ext cx="11241914" cy="1484625"/>
          </a:xfrm>
        </p:spPr>
        <p:txBody>
          <a:bodyPr/>
          <a:lstStyle/>
          <a:p>
            <a:pPr marL="365760" indent="-365760" algn="l">
              <a:spcBef>
                <a:spcPts val="600"/>
              </a:spcBef>
              <a:spcAft>
                <a:spcPts val="600"/>
              </a:spcAft>
              <a:buClr>
                <a:srgbClr val="000000"/>
              </a:buClr>
              <a:buFont typeface="Arial" panose="020B0604020202020204" pitchFamily="34" charset="0"/>
              <a:buChar char="•"/>
              <a:defRPr/>
            </a:pPr>
            <a:r>
              <a:rPr lang="en-US" dirty="0"/>
              <a:t>Solves the general FV equation.</a:t>
            </a:r>
          </a:p>
          <a:p>
            <a:pPr marL="365760" indent="-365760" algn="l">
              <a:spcBef>
                <a:spcPts val="600"/>
              </a:spcBef>
              <a:spcAft>
                <a:spcPts val="600"/>
              </a:spcAft>
              <a:buClr>
                <a:srgbClr val="000000"/>
              </a:buClr>
              <a:buFont typeface="Arial" panose="020B0604020202020204" pitchFamily="34" charset="0"/>
              <a:buChar char="•"/>
              <a:defRPr/>
            </a:pPr>
            <a:r>
              <a:rPr lang="en-US" dirty="0"/>
              <a:t>Requires 4 inputs into calculator, and will solve for the fifth. (Set to P/YR = 1 and END mode.)</a:t>
            </a:r>
          </a:p>
        </p:txBody>
      </p:sp>
      <p:pic>
        <p:nvPicPr>
          <p:cNvPr id="22" name="Picture 3" descr="Calculator Methods&#10;&#10;Graphic showing the calculator Inputs and Output needed to solve for FV.">
            <a:extLst>
              <a:ext uri="{FF2B5EF4-FFF2-40B4-BE49-F238E27FC236}">
                <a16:creationId xmlns:a16="http://schemas.microsoft.com/office/drawing/2014/main" id="{4F6ED8A3-F175-4F9E-A381-F5C6EA8839CD}"/>
              </a:ext>
            </a:extLst>
          </p:cNvPr>
          <p:cNvPicPr>
            <a:picLocks noGrp="1" noChangeAspect="1"/>
          </p:cNvPicPr>
          <p:nvPr>
            <p:ph idx="10"/>
          </p:nvPr>
        </p:nvPicPr>
        <p:blipFill>
          <a:blip r:embed="rId3"/>
          <a:stretch>
            <a:fillRect/>
          </a:stretch>
        </p:blipFill>
        <p:spPr>
          <a:xfrm>
            <a:off x="2348918" y="3443530"/>
            <a:ext cx="7494165" cy="1920240"/>
          </a:xfrm>
          <a:prstGeom prst="rect">
            <a:avLst/>
          </a:prstGeom>
        </p:spPr>
      </p:pic>
      <p:sp>
        <p:nvSpPr>
          <p:cNvPr id="2" name="Content Placeholder 4">
            <a:extLst>
              <a:ext uri="{FF2B5EF4-FFF2-40B4-BE49-F238E27FC236}">
                <a16:creationId xmlns:a16="http://schemas.microsoft.com/office/drawing/2014/main" id="{5D3BF84C-1BB6-4571-9E5A-F4285C8BF450}"/>
              </a:ext>
            </a:extLst>
          </p:cNvPr>
          <p:cNvSpPr>
            <a:spLocks noGrp="1"/>
          </p:cNvSpPr>
          <p:nvPr>
            <p:ph idx="11"/>
          </p:nvPr>
        </p:nvSpPr>
        <p:spPr>
          <a:xfrm>
            <a:off x="476843" y="5601974"/>
            <a:ext cx="11241914" cy="559674"/>
          </a:xfrm>
        </p:spPr>
        <p:txBody>
          <a:bodyPr/>
          <a:lstStyle/>
          <a:p>
            <a:pPr marL="365760" indent="-365760" algn="l">
              <a:spcBef>
                <a:spcPts val="600"/>
              </a:spcBef>
              <a:spcAft>
                <a:spcPts val="600"/>
              </a:spcAft>
              <a:buClr>
                <a:srgbClr val="000000"/>
              </a:buClr>
              <a:buFont typeface="Arial" panose="020B0604020202020204" pitchFamily="34" charset="0"/>
              <a:buChar char="•"/>
            </a:pPr>
            <a:r>
              <a:rPr lang="en-US" dirty="0"/>
              <a:t>Excel: =FV(</a:t>
            </a:r>
            <a:r>
              <a:rPr lang="en-US" dirty="0" err="1"/>
              <a:t>rate,nper,pmt,pv,type</a:t>
            </a:r>
            <a:r>
              <a:rPr lang="en-US" dirty="0"/>
              <a:t>)</a:t>
            </a:r>
          </a:p>
        </p:txBody>
      </p:sp>
    </p:spTree>
    <p:custDataLst>
      <p:tags r:id="rId1"/>
    </p:custDataLst>
    <p:extLst>
      <p:ext uri="{BB962C8B-B14F-4D97-AF65-F5344CB8AC3E}">
        <p14:creationId xmlns:p14="http://schemas.microsoft.com/office/powerpoint/2010/main" val="3692707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Present Value</a:t>
            </a:r>
            <a:endParaRPr lang="en-US" noProof="0" dirty="0"/>
          </a:p>
        </p:txBody>
      </p:sp>
      <p:sp>
        <p:nvSpPr>
          <p:cNvPr id="12" name="Content Placeholder 2">
            <a:extLst>
              <a:ext uri="{FF2B5EF4-FFF2-40B4-BE49-F238E27FC236}">
                <a16:creationId xmlns:a16="http://schemas.microsoft.com/office/drawing/2014/main" id="{6F186D38-CAC4-4106-9C2B-DEF35DF8DEFB}"/>
              </a:ext>
            </a:extLst>
          </p:cNvPr>
          <p:cNvSpPr>
            <a:spLocks noGrp="1"/>
          </p:cNvSpPr>
          <p:nvPr>
            <p:ph idx="1"/>
          </p:nvPr>
        </p:nvSpPr>
        <p:spPr>
          <a:xfrm>
            <a:off x="476844" y="1944375"/>
            <a:ext cx="11241914" cy="2177459"/>
          </a:xfrm>
        </p:spPr>
        <p:txBody>
          <a:bodyPr/>
          <a:lstStyle/>
          <a:p>
            <a:pPr marL="365760" indent="-365760" algn="l">
              <a:spcBef>
                <a:spcPts val="600"/>
              </a:spcBef>
              <a:spcAft>
                <a:spcPts val="600"/>
              </a:spcAft>
              <a:buClr>
                <a:srgbClr val="000000"/>
              </a:buClr>
              <a:buFont typeface="Arial" panose="020B0604020202020204" pitchFamily="34" charset="0"/>
              <a:buChar char="•"/>
              <a:defRPr/>
            </a:pPr>
            <a:r>
              <a:rPr lang="en-US" dirty="0"/>
              <a:t>What is the present value (PV) of $100 due in 3 years, if I/YR = 4%?</a:t>
            </a:r>
          </a:p>
          <a:p>
            <a:pPr marL="640080" lvl="1" indent="-320040">
              <a:spcBef>
                <a:spcPts val="600"/>
              </a:spcBef>
              <a:spcAft>
                <a:spcPts val="600"/>
              </a:spcAft>
              <a:buClr>
                <a:srgbClr val="000000"/>
              </a:buClr>
              <a:buFont typeface="Arial" panose="020B0604020202020204" pitchFamily="34" charset="0"/>
              <a:buChar char="•"/>
              <a:defRPr/>
            </a:pPr>
            <a:r>
              <a:rPr lang="en-US" sz="2000" dirty="0">
                <a:solidFill>
                  <a:srgbClr val="004A78"/>
                </a:solidFill>
              </a:rPr>
              <a:t>Finding the PV of a cash flow or series of cash flows is called discounting (the reverse of compounding).</a:t>
            </a:r>
          </a:p>
          <a:p>
            <a:pPr marL="640080" lvl="1" indent="-320040">
              <a:spcBef>
                <a:spcPts val="600"/>
              </a:spcBef>
              <a:spcAft>
                <a:spcPts val="600"/>
              </a:spcAft>
              <a:buClr>
                <a:srgbClr val="000000"/>
              </a:buClr>
              <a:buFont typeface="Arial" panose="020B0604020202020204" pitchFamily="34" charset="0"/>
              <a:buChar char="•"/>
              <a:defRPr/>
            </a:pPr>
            <a:r>
              <a:rPr lang="en-US" sz="2000" dirty="0">
                <a:solidFill>
                  <a:srgbClr val="004A78"/>
                </a:solidFill>
              </a:rPr>
              <a:t>The PV shows the value of cash flows in terms of today’s purchasing power.</a:t>
            </a:r>
          </a:p>
        </p:txBody>
      </p:sp>
      <p:pic>
        <p:nvPicPr>
          <p:cNvPr id="22" name="Picture 3" descr="Present Value&#10;&#10;Scale from 0-3 showing the present value of cash flow of $100 due in 3 years.">
            <a:extLst>
              <a:ext uri="{FF2B5EF4-FFF2-40B4-BE49-F238E27FC236}">
                <a16:creationId xmlns:a16="http://schemas.microsoft.com/office/drawing/2014/main" id="{4F6ED8A3-F175-4F9E-A381-F5C6EA8839CD}"/>
              </a:ext>
            </a:extLst>
          </p:cNvPr>
          <p:cNvPicPr>
            <a:picLocks noGrp="1" noChangeAspect="1"/>
          </p:cNvPicPr>
          <p:nvPr>
            <p:ph idx="10"/>
          </p:nvPr>
        </p:nvPicPr>
        <p:blipFill>
          <a:blip r:embed="rId3"/>
          <a:stretch>
            <a:fillRect/>
          </a:stretch>
        </p:blipFill>
        <p:spPr>
          <a:xfrm>
            <a:off x="1974029" y="4405530"/>
            <a:ext cx="8243943" cy="1737360"/>
          </a:xfrm>
          <a:prstGeom prst="rect">
            <a:avLst/>
          </a:prstGeom>
        </p:spPr>
      </p:pic>
    </p:spTree>
    <p:custDataLst>
      <p:tags r:id="rId1"/>
    </p:custDataLst>
    <p:extLst>
      <p:ext uri="{BB962C8B-B14F-4D97-AF65-F5344CB8AC3E}">
        <p14:creationId xmlns:p14="http://schemas.microsoft.com/office/powerpoint/2010/main" val="41650092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FULL TEXT TEMPLATE MASTER" val="7pb33sBP"/>
  <p:tag name="ARTICULATE_DESIGN_ID_FULL TEXT TEMPLATE MASTER (CONT.)" val="V3Eg5WUK"/>
  <p:tag name="ARTICULATE_DESIGN_ID_OPTIMIZED TEMPLATE MASTER" val="rzwWCka7"/>
  <p:tag name="ARTICULATE_DESIGN_ID_OPTIMIZED TEMPLATE MASTER (CONT.)" val="klKJ3eZ5"/>
  <p:tag name="ARTICULATE_PROJECT_OPEN" val="0"/>
  <p:tag name="ARTICULATE_SLIDE_COUNT" val="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ptimized Template Master">
  <a:themeElements>
    <a:clrScheme name="Cengage">
      <a:dk1>
        <a:srgbClr val="53565A"/>
      </a:dk1>
      <a:lt1>
        <a:srgbClr val="FFFFFF"/>
      </a:lt1>
      <a:dk2>
        <a:srgbClr val="003865"/>
      </a:dk2>
      <a:lt2>
        <a:srgbClr val="E7E6E6"/>
      </a:lt2>
      <a:accent1>
        <a:srgbClr val="003865"/>
      </a:accent1>
      <a:accent2>
        <a:srgbClr val="0085CA"/>
      </a:accent2>
      <a:accent3>
        <a:srgbClr val="E0004D"/>
      </a:accent3>
      <a:accent4>
        <a:srgbClr val="FC4C02"/>
      </a:accent4>
      <a:accent5>
        <a:srgbClr val="F2A900"/>
      </a:accent5>
      <a:accent6>
        <a:srgbClr val="92278F"/>
      </a:accent6>
      <a:hlink>
        <a:srgbClr val="0563C1"/>
      </a:hlink>
      <a:folHlink>
        <a:srgbClr val="9227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11y_PPT_Template_Cengage_020221.pptx" id="{62A8FB47-AEAE-448A-A9EC-2B57E950A883}" vid="{DA52BCA4-C454-45F1-8147-C38687C75014}"/>
    </a:ext>
  </a:extLst>
</a:theme>
</file>

<file path=ppt/theme/theme2.xml><?xml version="1.0" encoding="utf-8"?>
<a:theme xmlns:a="http://schemas.openxmlformats.org/drawingml/2006/main" name="1_Optimized Template Master">
  <a:themeElements>
    <a:clrScheme name="Cengage">
      <a:dk1>
        <a:srgbClr val="53565A"/>
      </a:dk1>
      <a:lt1>
        <a:srgbClr val="FFFFFF"/>
      </a:lt1>
      <a:dk2>
        <a:srgbClr val="003865"/>
      </a:dk2>
      <a:lt2>
        <a:srgbClr val="E7E6E6"/>
      </a:lt2>
      <a:accent1>
        <a:srgbClr val="003865"/>
      </a:accent1>
      <a:accent2>
        <a:srgbClr val="0085CA"/>
      </a:accent2>
      <a:accent3>
        <a:srgbClr val="E0004D"/>
      </a:accent3>
      <a:accent4>
        <a:srgbClr val="FC4C02"/>
      </a:accent4>
      <a:accent5>
        <a:srgbClr val="F2A900"/>
      </a:accent5>
      <a:accent6>
        <a:srgbClr val="92278F"/>
      </a:accent6>
      <a:hlink>
        <a:srgbClr val="0563C1"/>
      </a:hlink>
      <a:folHlink>
        <a:srgbClr val="9227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11y_PPT_Template_Cengage_020221.pptx" id="{62A8FB47-AEAE-448A-A9EC-2B57E950A883}" vid="{DA52BCA4-C454-45F1-8147-C38687C7501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c1e726a-7c3b-4654-9122-87de3e28a51c">
      <UserInfo>
        <DisplayName/>
        <AccountId xsi:nil="true"/>
        <AccountType/>
      </UserInfo>
    </SharedWithUsers>
    <AdminNotes xmlns="c8ecdccd-e3b0-4392-94c4-49d90f16d1d5">
      <Value>Source document w/owner</Value>
    </AdminNotes>
    <Topic xmlns="c8ecdccd-e3b0-4392-94c4-49d90f16d1d5">
      <Value>Accessibility</Value>
      <Value>Partner Programs</Value>
    </Topic>
    <Copy xmlns="c8ecdccd-e3b0-4392-94c4-49d90f16d1d5">true</Copy>
    <MasterLocation_x0028_ifCopy_x003d_Yes_x0029_ xmlns="c8ecdccd-e3b0-4392-94c4-49d90f16d1d5">Learning</MasterLocation_x0028_ifCopy_x003d_Yes_x0029_>
    <Owner xmlns="c8ecdccd-e3b0-4392-94c4-49d90f16d1d5">Learning</Owner>
    <Admin xmlns="c8ecdccd-e3b0-4392-94c4-49d90f16d1d5">
      <UserInfo>
        <DisplayName>Tumelaire, Justin M</DisplayName>
        <AccountId>640</AccountId>
        <AccountType/>
      </UserInfo>
    </Admin>
    <PartnerProgram xmlns="c8ecdccd-e3b0-4392-94c4-49d90f16d1d5">
      <Value>HE Production</Value>
    </PartnerProgram>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5A683995A7B1D46BAE4BA042997DC16" ma:contentTypeVersion="23" ma:contentTypeDescription="Create a new document." ma:contentTypeScope="" ma:versionID="8f0464880096769e34e67dae7cb02e8b">
  <xsd:schema xmlns:xsd="http://www.w3.org/2001/XMLSchema" xmlns:xs="http://www.w3.org/2001/XMLSchema" xmlns:p="http://schemas.microsoft.com/office/2006/metadata/properties" xmlns:ns2="c8ecdccd-e3b0-4392-94c4-49d90f16d1d5" xmlns:ns3="cc1e726a-7c3b-4654-9122-87de3e28a51c" targetNamespace="http://schemas.microsoft.com/office/2006/metadata/properties" ma:root="true" ma:fieldsID="5b66234319f86e7d6e6af7a0d3db614c" ns2:_="" ns3:_="">
    <xsd:import namespace="c8ecdccd-e3b0-4392-94c4-49d90f16d1d5"/>
    <xsd:import namespace="cc1e726a-7c3b-4654-9122-87de3e28a51c"/>
    <xsd:element name="properties">
      <xsd:complexType>
        <xsd:sequence>
          <xsd:element name="documentManagement">
            <xsd:complexType>
              <xsd:all>
                <xsd:element ref="ns2:Topic" minOccurs="0"/>
                <xsd:element ref="ns2:Owner" minOccurs="0"/>
                <xsd:element ref="ns2:Admin" minOccurs="0"/>
                <xsd:element ref="ns2:Copy" minOccurs="0"/>
                <xsd:element ref="ns2:MasterLocation_x0028_ifCopy_x003d_Yes_x0029_" minOccurs="0"/>
                <xsd:element ref="ns2:AdminNotes" minOccurs="0"/>
                <xsd:element ref="ns2:MediaServiceMetadata" minOccurs="0"/>
                <xsd:element ref="ns2:MediaServiceFastMetadata" minOccurs="0"/>
                <xsd:element ref="ns2:MediaServiceAutoTags"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PartnerProgra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ecdccd-e3b0-4392-94c4-49d90f16d1d5" elementFormDefault="qualified">
    <xsd:import namespace="http://schemas.microsoft.com/office/2006/documentManagement/types"/>
    <xsd:import namespace="http://schemas.microsoft.com/office/infopath/2007/PartnerControls"/>
    <xsd:element name="Topic" ma:index="2" nillable="true" ma:displayName="Topic" ma:default="Unassigned" ma:format="Dropdown" ma:internalName="Topic">
      <xsd:complexType>
        <xsd:complexContent>
          <xsd:extension base="dms:MultiChoice">
            <xsd:sequence>
              <xsd:element name="Value" maxOccurs="unbounded" minOccurs="0" nillable="true">
                <xsd:simpleType>
                  <xsd:restriction base="dms:Choice">
                    <xsd:enumeration value="Accessibility"/>
                    <xsd:enumeration value="Archiving"/>
                    <xsd:enumeration value="CenDoc"/>
                    <xsd:enumeration value="Content Corrections/Reprints"/>
                    <xsd:enumeration value="Content Creation"/>
                    <xsd:enumeration value="Files to Printer"/>
                    <xsd:enumeration value="Invoicing"/>
                    <xsd:enumeration value="Partner Programs"/>
                    <xsd:enumeration value="Project Management"/>
                    <xsd:enumeration value="Other"/>
                    <xsd:enumeration value="Unassigned"/>
                    <xsd:enumeration value="Source Document Only"/>
                    <xsd:enumeration value="Design"/>
                    <xsd:enumeration value="Inclusivity &amp; Diversity"/>
                  </xsd:restriction>
                </xsd:simpleType>
              </xsd:element>
            </xsd:sequence>
          </xsd:extension>
        </xsd:complexContent>
      </xsd:complexType>
    </xsd:element>
    <xsd:element name="Owner" ma:index="3" nillable="true" ma:displayName="Owner" ma:format="Dropdown" ma:internalName="Owner">
      <xsd:simpleType>
        <xsd:restriction base="dms:Choice">
          <xsd:enumeration value="Content Corrections"/>
          <xsd:enumeration value="Content Creation"/>
          <xsd:enumeration value="Content Management Services"/>
          <xsd:enumeration value="Creative Studio"/>
          <xsd:enumeration value="Digital Production"/>
          <xsd:enumeration value="Finance"/>
          <xsd:enumeration value="Learning"/>
          <xsd:enumeration value="Manufacturing"/>
          <xsd:enumeration value="NGL"/>
          <xsd:enumeration value="Strategic Sourcing"/>
        </xsd:restriction>
      </xsd:simpleType>
    </xsd:element>
    <xsd:element name="Admin" ma:index="4" nillable="true" ma:displayName="Admin" ma:list="UserInfo" ma:SharePointGroup="0" ma:internalName="Admin"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py" ma:index="5" nillable="true" ma:displayName="Copy " ma:default="0" ma:description="This is a VIP copy of a master document that is posted/available internally" ma:format="Dropdown" ma:internalName="Copy">
      <xsd:simpleType>
        <xsd:restriction base="dms:Boolean"/>
      </xsd:simpleType>
    </xsd:element>
    <xsd:element name="MasterLocation_x0028_ifCopy_x003d_Yes_x0029_" ma:index="6" nillable="true" ma:displayName="Master Location (if Copy = Yes)" ma:default="n/a" ma:description="Site/document library where master version is maintained" ma:format="Dropdown" ma:internalName="MasterLocation_x0028_ifCopy_x003d_Yes_x0029_">
      <xsd:simpleType>
        <xsd:restriction base="dms:Choice">
          <xsd:enumeration value="Catalyst / Finance"/>
          <xsd:enumeration value="Content Creation"/>
          <xsd:enumeration value="Content Management Services"/>
          <xsd:enumeration value="GPMOT"/>
          <xsd:enumeration value="Learning"/>
          <xsd:enumeration value="Strategic Sourcing"/>
          <xsd:enumeration value="VIP Documents"/>
          <xsd:enumeration value="n/a"/>
          <xsd:enumeration value="Creative Studio"/>
        </xsd:restriction>
      </xsd:simpleType>
    </xsd:element>
    <xsd:element name="AdminNotes" ma:index="7" nillable="true" ma:displayName="Admin Notes" ma:format="Dropdown" ma:internalName="AdminNotes">
      <xsd:complexType>
        <xsd:complexContent>
          <xsd:extension base="dms:MultiChoiceFillIn">
            <xsd:sequence>
              <xsd:element name="Value" maxOccurs="unbounded" minOccurs="0" nillable="true">
                <xsd:simpleType>
                  <xsd:union memberTypes="dms:Text">
                    <xsd:simpleType>
                      <xsd:restriction base="dms:Choice">
                        <xsd:enumeration value="See VIP Source Documents"/>
                        <xsd:enumeration value="E2E copy"/>
                        <xsd:enumeration value="Link to VIP copy"/>
                        <xsd:enumeration value="Same as internal version"/>
                        <xsd:enumeration value="Vendor-facing version"/>
                        <xsd:enumeration value="Source document w/owner"/>
                      </xsd:restriction>
                    </xsd:simpleType>
                  </xsd:union>
                </xsd:simpleType>
              </xsd:element>
            </xsd:sequence>
          </xsd:extension>
        </xsd:complexContent>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PartnerProgram" ma:index="25" nillable="true" ma:displayName="Partner Program" ma:format="Dropdown" ma:internalName="PartnerProgram">
      <xsd:complexType>
        <xsd:complexContent>
          <xsd:extension base="dms:MultiChoice">
            <xsd:sequence>
              <xsd:element name="Value" maxOccurs="unbounded" minOccurs="0" nillable="true">
                <xsd:simpleType>
                  <xsd:restriction base="dms:Choice">
                    <xsd:enumeration value="HE Production"/>
                    <xsd:enumeration value="Design"/>
                    <xsd:enumeration value="Authoring"/>
                    <xsd:enumeration value="Ancillary Production"/>
                    <xsd:enumeration value="Archiving"/>
                    <xsd:enumeration value="NGL"/>
                    <xsd:enumeration value="Media"/>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c1e726a-7c3b-4654-9122-87de3e28a51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2.xml><?xml version="1.0" encoding="utf-8"?>
<ds:datastoreItem xmlns:ds="http://schemas.openxmlformats.org/officeDocument/2006/customXml" ds:itemID="{BA9BA192-EF86-48DF-982C-2C526A268392}">
  <ds:schemaRefs>
    <ds:schemaRef ds:uri="http://purl.org/dc/dcmitype/"/>
    <ds:schemaRef ds:uri="http://schemas.microsoft.com/office/infopath/2007/PartnerControls"/>
    <ds:schemaRef ds:uri="cc1e726a-7c3b-4654-9122-87de3e28a51c"/>
    <ds:schemaRef ds:uri="http://purl.org/dc/elements/1.1/"/>
    <ds:schemaRef ds:uri="http://www.w3.org/XML/1998/namespace"/>
    <ds:schemaRef ds:uri="http://schemas.openxmlformats.org/package/2006/metadata/core-properties"/>
    <ds:schemaRef ds:uri="http://schemas.microsoft.com/office/2006/metadata/properties"/>
    <ds:schemaRef ds:uri="http://schemas.microsoft.com/office/2006/documentManagement/types"/>
    <ds:schemaRef ds:uri="c8ecdccd-e3b0-4392-94c4-49d90f16d1d5"/>
    <ds:schemaRef ds:uri="http://purl.org/dc/terms/"/>
  </ds:schemaRefs>
</ds:datastoreItem>
</file>

<file path=customXml/itemProps3.xml><?xml version="1.0" encoding="utf-8"?>
<ds:datastoreItem xmlns:ds="http://schemas.openxmlformats.org/officeDocument/2006/customXml" ds:itemID="{AA796F67-F848-4205-8CFB-C5D3203424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ecdccd-e3b0-4392-94c4-49d90f16d1d5"/>
    <ds:schemaRef ds:uri="cc1e726a-7c3b-4654-9122-87de3e28a5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A11y_PPT_Template_Cengage_020221</Template>
  <TotalTime>534</TotalTime>
  <Words>2268</Words>
  <Application>Microsoft Office PowerPoint</Application>
  <PresentationFormat>Widescreen</PresentationFormat>
  <Paragraphs>224</Paragraphs>
  <Slides>45</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45</vt:i4>
      </vt:variant>
    </vt:vector>
  </HeadingPairs>
  <TitlesOfParts>
    <vt:vector size="53" baseType="lpstr">
      <vt:lpstr>Arial</vt:lpstr>
      <vt:lpstr>Calibri</vt:lpstr>
      <vt:lpstr>Courier New</vt:lpstr>
      <vt:lpstr>Verdana</vt:lpstr>
      <vt:lpstr>Wingdings</vt:lpstr>
      <vt:lpstr>Optimized Template Master</vt:lpstr>
      <vt:lpstr>1_Optimized Template Master</vt:lpstr>
      <vt:lpstr>Equation</vt:lpstr>
      <vt:lpstr>Chapter 5</vt:lpstr>
      <vt:lpstr>Overview</vt:lpstr>
      <vt:lpstr>Time Lines</vt:lpstr>
      <vt:lpstr>Drawing Time Lines (1 of 2)</vt:lpstr>
      <vt:lpstr>Drawing Time Lines (2 of 2)</vt:lpstr>
      <vt:lpstr>What is the future value (FV) of an initial $100 after 3 years, if I/YR = 4%?</vt:lpstr>
      <vt:lpstr>Solving for FV: The Step-by-Step and Formula Methods</vt:lpstr>
      <vt:lpstr>Solving for FV: Calculator and Excel Methods</vt:lpstr>
      <vt:lpstr>Present Value</vt:lpstr>
      <vt:lpstr>Solving for PV: The Formula Method</vt:lpstr>
      <vt:lpstr>Solving for PV: Calculator and Excel Methods</vt:lpstr>
      <vt:lpstr>Solving for I</vt:lpstr>
      <vt:lpstr>Solving for N</vt:lpstr>
      <vt:lpstr>What is the difference between an ordinary annuity and an annuity due?</vt:lpstr>
      <vt:lpstr>Solving for FV (1 of 3)</vt:lpstr>
      <vt:lpstr>Solving for PV</vt:lpstr>
      <vt:lpstr>Solving for FV: 3-Year Annuity Due of $100 at 4%</vt:lpstr>
      <vt:lpstr>Solving for PV: 3-Year Annuity Due of $100 at 4%</vt:lpstr>
      <vt:lpstr>PV Calculation</vt:lpstr>
      <vt:lpstr>Annuities Over Time</vt:lpstr>
      <vt:lpstr>The Power of Compound Interest</vt:lpstr>
      <vt:lpstr>Solving for FV (2 of 3)</vt:lpstr>
      <vt:lpstr>Solving for FV (3 of 3)</vt:lpstr>
      <vt:lpstr>Solving for PMT</vt:lpstr>
      <vt:lpstr>What is the PV of this uneven cash flow stream?</vt:lpstr>
      <vt:lpstr>Solving for PV: Uneven Cash Flow Stream</vt:lpstr>
      <vt:lpstr>Will the FV of a lump sum be larger or smaller if compounded more often, holding the stated I% constant?</vt:lpstr>
      <vt:lpstr>Classification of Interest Rates (1 of 2)</vt:lpstr>
      <vt:lpstr>Classification of Interest Rates (2 of 2)</vt:lpstr>
      <vt:lpstr>The Importance of Effective Rates of Return (1 of 2)</vt:lpstr>
      <vt:lpstr>The Importance of Effective Rates of Return (2 of 2)</vt:lpstr>
      <vt:lpstr>When is each rate used?</vt:lpstr>
      <vt:lpstr>Effect of Compounding on FV</vt:lpstr>
      <vt:lpstr>Effective Rate vs Nominal Rate</vt:lpstr>
      <vt:lpstr>What’s the FV of a 3-year $100 annuity, if the quoted interest rate is 4%, compounded semiannually?</vt:lpstr>
      <vt:lpstr>Method 1: Compound Each Cash Flow</vt:lpstr>
      <vt:lpstr>Method 2: Financial Calculator or Excel</vt:lpstr>
      <vt:lpstr>Find the PV of This 3-Year Ordinary Annuity</vt:lpstr>
      <vt:lpstr>Loan Amortization</vt:lpstr>
      <vt:lpstr>Step 1: Find the Required Annual Payment</vt:lpstr>
      <vt:lpstr>Step 2: Find the Interest Paid in Year 1</vt:lpstr>
      <vt:lpstr>Step 3: Find the Principal Repaid in Year 1</vt:lpstr>
      <vt:lpstr>Step 4: Find the Ending Balance after Year 1</vt:lpstr>
      <vt:lpstr>Constructing an Amortization Table: Repeat Steps 1-4 Until End of Loan</vt:lpstr>
      <vt:lpstr>Illustrating an Amortized Payment: Where does the money go?</vt:lpstr>
    </vt:vector>
  </TitlesOfParts>
  <Company>Cengage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Financial Management, Sixteenth Edition</dc:title>
  <dc:subject>Chapter 5: Time Value of Money</dc:subject>
  <dc:creator>Brigham &amp; Houston</dc:creator>
  <cp:lastModifiedBy>Prasanna kumar. Tripathy</cp:lastModifiedBy>
  <cp:revision>182</cp:revision>
  <cp:lastPrinted>2016-10-03T15:29:39Z</cp:lastPrinted>
  <dcterms:created xsi:type="dcterms:W3CDTF">2021-02-02T17:32:18Z</dcterms:created>
  <dcterms:modified xsi:type="dcterms:W3CDTF">2021-06-10T13:02:33Z</dcterms:modified>
  <cp:category>Accessible PPT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0x01010025A683995A7B1D46BAE4BA042997DC16</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Audience">
    <vt:lpwstr>Content Developer</vt:lpwstr>
  </property>
  <property fmtid="{D5CDD505-2E9C-101B-9397-08002B2CF9AE}" pid="9" name="Department">
    <vt:lpwstr>GPM Training</vt:lpwstr>
  </property>
  <property fmtid="{D5CDD505-2E9C-101B-9397-08002B2CF9AE}" pid="10" name="ComplianceAssetId">
    <vt:lpwstr/>
  </property>
  <property fmtid="{D5CDD505-2E9C-101B-9397-08002B2CF9AE}" pid="11" name="TemplateUrl">
    <vt:lpwstr/>
  </property>
  <property fmtid="{D5CDD505-2E9C-101B-9397-08002B2CF9AE}" pid="12" name="ArticulateGUID">
    <vt:lpwstr>DA3FD099-5DDC-49B7-BC70-6C2871AE2813</vt:lpwstr>
  </property>
  <property fmtid="{D5CDD505-2E9C-101B-9397-08002B2CF9AE}" pid="13" name="ArticulatePath">
    <vt:lpwstr>Presentation3</vt:lpwstr>
  </property>
  <property fmtid="{D5CDD505-2E9C-101B-9397-08002B2CF9AE}" pid="14" name="_SourceUrl">
    <vt:lpwstr/>
  </property>
  <property fmtid="{D5CDD505-2E9C-101B-9397-08002B2CF9AE}" pid="15" name="Status">
    <vt:lpwstr>1. In development</vt:lpwstr>
  </property>
  <property fmtid="{D5CDD505-2E9C-101B-9397-08002B2CF9AE}" pid="16" name="_SharedFileIndex">
    <vt:lpwstr/>
  </property>
</Properties>
</file>